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drawings/drawing2.xml" ContentType="application/vnd.openxmlformats-officedocument.drawingml.chartshapes+xml"/>
  <Override PartName="/ppt/charts/chart6.xml" ContentType="application/vnd.openxmlformats-officedocument.drawingml.chart+xml"/>
  <Override PartName="/ppt/drawings/drawing3.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67" r:id="rId2"/>
    <p:sldId id="269" r:id="rId3"/>
    <p:sldId id="371" r:id="rId4"/>
    <p:sldId id="383" r:id="rId5"/>
    <p:sldId id="384" r:id="rId6"/>
    <p:sldId id="393" r:id="rId7"/>
    <p:sldId id="385" r:id="rId8"/>
    <p:sldId id="373" r:id="rId9"/>
    <p:sldId id="391" r:id="rId10"/>
    <p:sldId id="402" r:id="rId11"/>
    <p:sldId id="404" r:id="rId12"/>
    <p:sldId id="380" r:id="rId13"/>
    <p:sldId id="387" r:id="rId14"/>
    <p:sldId id="381" r:id="rId15"/>
  </p:sldIdLst>
  <p:sldSz cx="9906000" cy="6858000" type="A4"/>
  <p:notesSz cx="6858000" cy="9144000"/>
  <p:custDataLst>
    <p:tags r:id="rId1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898161C1-6657-4263-A958-DEB87113EACA}">
          <p14:sldIdLst>
            <p14:sldId id="267"/>
            <p14:sldId id="269"/>
            <p14:sldId id="371"/>
            <p14:sldId id="383"/>
            <p14:sldId id="384"/>
            <p14:sldId id="393"/>
            <p14:sldId id="385"/>
            <p14:sldId id="373"/>
            <p14:sldId id="391"/>
            <p14:sldId id="402"/>
            <p14:sldId id="404"/>
            <p14:sldId id="380"/>
            <p14:sldId id="387"/>
            <p14:sldId id="381"/>
          </p14:sldIdLst>
        </p14:section>
      </p14:sectionLst>
    </p:ex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56A0"/>
    <a:srgbClr val="D1D1D1"/>
    <a:srgbClr val="B1C1E4"/>
    <a:srgbClr val="F1F1F1"/>
    <a:srgbClr val="B9B9B9"/>
    <a:srgbClr val="A6A6A6"/>
    <a:srgbClr val="595959"/>
    <a:srgbClr val="FBFBFB"/>
    <a:srgbClr val="FCFCFC"/>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4"/>
    <p:restoredTop sz="90506" autoAdjust="0"/>
  </p:normalViewPr>
  <p:slideViewPr>
    <p:cSldViewPr snapToGrid="0">
      <p:cViewPr varScale="1">
        <p:scale>
          <a:sx n="104" d="100"/>
          <a:sy n="104" d="100"/>
        </p:scale>
        <p:origin x="666" y="96"/>
      </p:cViewPr>
      <p:guideLst>
        <p:guide orient="horz" pos="2160"/>
        <p:guide pos="312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120622634887695"/>
          <c:y val="9.0156756341457367E-2"/>
          <c:w val="0.41854047775268555"/>
          <c:h val="0.82922792434692383"/>
        </c:manualLayout>
      </c:layout>
      <c:barChart>
        <c:barDir val="bar"/>
        <c:grouping val="clustered"/>
        <c:varyColors val="0"/>
        <c:ser>
          <c:idx val="0"/>
          <c:order val="0"/>
          <c:tx>
            <c:strRef>
              <c:f>Лист1!$B$1</c:f>
              <c:strCache>
                <c:ptCount val="1"/>
                <c:pt idx="0">
                  <c:v>Ряд 1</c:v>
                </c:pt>
              </c:strCache>
            </c:strRef>
          </c:tx>
          <c:spPr>
            <a:solidFill>
              <a:srgbClr val="4756A0"/>
            </a:solidFill>
            <a:ln>
              <a:noFill/>
            </a:ln>
            <a:effectLst>
              <a:softEdge rad="0"/>
            </a:effectLst>
          </c:spPr>
          <c:invertIfNegative val="0"/>
          <c:dPt>
            <c:idx val="0"/>
            <c:invertIfNegative val="0"/>
            <c:bubble3D val="0"/>
            <c:spPr>
              <a:solidFill>
                <a:srgbClr val="B1C1E4"/>
              </a:solidFill>
              <a:ln>
                <a:noFill/>
              </a:ln>
              <a:effectLst>
                <a:softEdge rad="0"/>
              </a:effectLst>
            </c:spPr>
            <c:extLst>
              <c:ext xmlns:c16="http://schemas.microsoft.com/office/drawing/2014/chart" uri="{C3380CC4-5D6E-409C-BE32-E72D297353CC}">
                <c16:uniqueId val="{00000001-74CC-7149-9EE5-F5E81176CC68}"/>
              </c:ext>
            </c:extLst>
          </c:dPt>
          <c:dPt>
            <c:idx val="1"/>
            <c:invertIfNegative val="0"/>
            <c:bubble3D val="0"/>
            <c:spPr>
              <a:solidFill>
                <a:srgbClr val="B1C1E4"/>
              </a:solidFill>
              <a:ln>
                <a:noFill/>
              </a:ln>
              <a:effectLst>
                <a:softEdge rad="0"/>
              </a:effectLst>
            </c:spPr>
            <c:extLst>
              <c:ext xmlns:c16="http://schemas.microsoft.com/office/drawing/2014/chart" uri="{C3380CC4-5D6E-409C-BE32-E72D297353CC}">
                <c16:uniqueId val="{00000003-74CC-7149-9EE5-F5E81176CC68}"/>
              </c:ext>
            </c:extLst>
          </c:dPt>
          <c:dPt>
            <c:idx val="2"/>
            <c:invertIfNegative val="0"/>
            <c:bubble3D val="0"/>
            <c:extLst>
              <c:ext xmlns:c16="http://schemas.microsoft.com/office/drawing/2014/chart" uri="{C3380CC4-5D6E-409C-BE32-E72D297353CC}">
                <c16:uniqueId val="{00000005-74CC-7149-9EE5-F5E81176CC68}"/>
              </c:ext>
            </c:extLst>
          </c:dPt>
          <c:dLbls>
            <c:dLbl>
              <c:idx val="0"/>
              <c:tx>
                <c:rich>
                  <a:bodyPr/>
                  <a:lstStyle/>
                  <a:p>
                    <a:r>
                      <a:rPr lang="en-US" sz="1050" dirty="0"/>
                      <a:t>47 780₽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4CC-7149-9EE5-F5E81176CC68}"/>
                </c:ext>
              </c:extLst>
            </c:dLbl>
            <c:dLbl>
              <c:idx val="1"/>
              <c:tx>
                <c:rich>
                  <a:bodyPr/>
                  <a:lstStyle/>
                  <a:p>
                    <a:r>
                      <a:rPr lang="en-US" sz="1050" dirty="0"/>
                      <a:t>43 167₽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4CC-7149-9EE5-F5E81176CC68}"/>
                </c:ext>
              </c:extLst>
            </c:dLbl>
            <c:dLbl>
              <c:idx val="2"/>
              <c:layout>
                <c:manualLayout>
                  <c:x val="-1.5365931491538908E-2"/>
                  <c:y val="7.5900965376609238E-3"/>
                </c:manualLayout>
              </c:layout>
              <c:tx>
                <c:rich>
                  <a:bodyPr/>
                  <a:lstStyle/>
                  <a:p>
                    <a:r>
                      <a:rPr lang="en-US" sz="1050" dirty="0"/>
                      <a:t>33 084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4CC-7149-9EE5-F5E81176CC68}"/>
                </c:ext>
              </c:extLst>
            </c:dLbl>
            <c:spPr>
              <a:noFill/>
              <a:ln>
                <a:noFill/>
              </a:ln>
              <a:effectLst/>
            </c:spPr>
            <c:txPr>
              <a:bodyPr rot="0" spcFirstLastPara="1" vertOverflow="clip" horzOverflow="clip" vert="horz" wrap="square" lIns="38100" tIns="19050" rIns="38100" bIns="19050" anchor="ctr" anchorCtr="1">
                <a:spAutoFit/>
              </a:bodyPr>
              <a:lstStyle/>
              <a:p>
                <a:pPr>
                  <a:defRPr sz="1050" b="1" i="0" u="none" strike="noStrike" kern="1200" baseline="0" smtId="4294967295">
                    <a:solidFill>
                      <a:srgbClr val="4756A0"/>
                    </a:solidFill>
                    <a:latin typeface="Arial Black" panose="020B0604020202020204" pitchFamily="34" charset="0"/>
                    <a:ea typeface="+mn-ea"/>
                    <a:cs typeface="Arial Black"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c15:spPr>
                <c15:showLeaderLines val="1"/>
                <c15:leaderLines>
                  <c:spPr>
                    <a:ln w="9525" cap="flat" cmpd="sng" algn="ctr">
                      <a:solidFill>
                        <a:schemeClr val="tx1">
                          <a:lumMod val="35000"/>
                          <a:lumOff val="65000"/>
                        </a:schemeClr>
                      </a:solidFill>
                      <a:round/>
                    </a:ln>
                  </c:spPr>
                </c15:leaderLines>
              </c:ext>
            </c:extLst>
          </c:dLbls>
          <c:cat>
            <c:numRef>
              <c:f>Лист1!$A$2:$A$4</c:f>
              <c:numCache>
                <c:formatCode>General</c:formatCode>
                <c:ptCount val="3"/>
                <c:pt idx="0">
                  <c:v>2025</c:v>
                </c:pt>
                <c:pt idx="1">
                  <c:v>2024</c:v>
                </c:pt>
                <c:pt idx="2">
                  <c:v>2023</c:v>
                </c:pt>
              </c:numCache>
            </c:numRef>
          </c:cat>
          <c:val>
            <c:numRef>
              <c:f>Лист1!$B$2:$B$4</c:f>
              <c:numCache>
                <c:formatCode>#\ ##0\ [$₽-419]</c:formatCode>
                <c:ptCount val="3"/>
                <c:pt idx="0">
                  <c:v>47780</c:v>
                </c:pt>
                <c:pt idx="1">
                  <c:v>43167</c:v>
                </c:pt>
                <c:pt idx="2">
                  <c:v>33084</c:v>
                </c:pt>
              </c:numCache>
            </c:numRef>
          </c:val>
          <c:extLst>
            <c:ext xmlns:c16="http://schemas.microsoft.com/office/drawing/2014/chart" uri="{C3380CC4-5D6E-409C-BE32-E72D297353CC}">
              <c16:uniqueId val="{00000008-74CC-7149-9EE5-F5E81176CC68}"/>
            </c:ext>
          </c:extLst>
        </c:ser>
        <c:ser>
          <c:idx val="1"/>
          <c:order val="1"/>
          <c:tx>
            <c:strRef>
              <c:f>Лист1!$C$1</c:f>
              <c:strCache>
                <c:ptCount val="1"/>
                <c:pt idx="0">
                  <c:v>Столбец2</c:v>
                </c:pt>
              </c:strCache>
            </c:strRef>
          </c:tx>
          <c:invertIfNegative val="0"/>
          <c:cat>
            <c:numRef>
              <c:f>Лист1!$A$2:$A$4</c:f>
              <c:numCache>
                <c:formatCode>General</c:formatCode>
                <c:ptCount val="3"/>
                <c:pt idx="0">
                  <c:v>2025</c:v>
                </c:pt>
                <c:pt idx="1">
                  <c:v>2024</c:v>
                </c:pt>
                <c:pt idx="2">
                  <c:v>2023</c:v>
                </c:pt>
              </c:numCache>
            </c:numRef>
          </c:cat>
          <c:val>
            <c:numRef>
              <c:f>Лист1!$C$2:$C$4</c:f>
              <c:numCache>
                <c:formatCode>General</c:formatCode>
                <c:ptCount val="3"/>
              </c:numCache>
            </c:numRef>
          </c:val>
          <c:extLst>
            <c:ext xmlns:c16="http://schemas.microsoft.com/office/drawing/2014/chart" uri="{C3380CC4-5D6E-409C-BE32-E72D297353CC}">
              <c16:uniqueId val="{00000005-7182-4610-9AD8-AF773A4472EF}"/>
            </c:ext>
          </c:extLst>
        </c:ser>
        <c:dLbls>
          <c:showLegendKey val="0"/>
          <c:showVal val="0"/>
          <c:showCatName val="0"/>
          <c:showSerName val="0"/>
          <c:showPercent val="0"/>
          <c:showBubbleSize val="0"/>
        </c:dLbls>
        <c:gapWidth val="182"/>
        <c:axId val="151434240"/>
        <c:axId val="98333184"/>
      </c:barChart>
      <c:catAx>
        <c:axId val="151434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lgn="just">
              <a:defRPr sz="1400" b="1" i="0" u="none" strike="noStrike" kern="1200" baseline="0" smtId="4294967295">
                <a:solidFill>
                  <a:srgbClr val="4756A0"/>
                </a:solidFill>
                <a:latin typeface="Arial" panose="020B0604020202020204" pitchFamily="34" charset="0"/>
                <a:ea typeface="+mn-ea"/>
                <a:cs typeface="Arial" panose="020B0604020202020204" pitchFamily="34" charset="0"/>
              </a:defRPr>
            </a:pPr>
            <a:endParaRPr lang="ru-RU"/>
          </a:p>
        </c:txPr>
        <c:crossAx val="98333184"/>
        <c:crosses val="autoZero"/>
        <c:auto val="0"/>
        <c:lblAlgn val="ctr"/>
        <c:lblOffset val="100"/>
        <c:noMultiLvlLbl val="0"/>
      </c:catAx>
      <c:valAx>
        <c:axId val="98333184"/>
        <c:scaling>
          <c:orientation val="minMax"/>
        </c:scaling>
        <c:delete val="1"/>
        <c:axPos val="b"/>
        <c:numFmt formatCode="#\ ##0\ [$₽-419]" sourceLinked="1"/>
        <c:majorTickMark val="none"/>
        <c:minorTickMark val="none"/>
        <c:tickLblPos val="nextTo"/>
        <c:crossAx val="151434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657196533370702"/>
          <c:y val="0.10448454093826698"/>
          <c:w val="0.55342791850611683"/>
          <c:h val="0.82922792434692383"/>
        </c:manualLayout>
      </c:layout>
      <c:barChart>
        <c:barDir val="bar"/>
        <c:grouping val="clustered"/>
        <c:varyColors val="0"/>
        <c:ser>
          <c:idx val="0"/>
          <c:order val="0"/>
          <c:tx>
            <c:strRef>
              <c:f>Лист1!$B$1</c:f>
              <c:strCache>
                <c:ptCount val="1"/>
                <c:pt idx="0">
                  <c:v>Ряд 1</c:v>
                </c:pt>
              </c:strCache>
            </c:strRef>
          </c:tx>
          <c:spPr>
            <a:solidFill>
              <a:srgbClr val="4756A0"/>
            </a:solidFill>
            <a:ln>
              <a:noFill/>
            </a:ln>
            <a:effectLst>
              <a:softEdge rad="0"/>
            </a:effectLst>
          </c:spPr>
          <c:invertIfNegative val="0"/>
          <c:dPt>
            <c:idx val="0"/>
            <c:invertIfNegative val="0"/>
            <c:bubble3D val="0"/>
            <c:spPr>
              <a:solidFill>
                <a:srgbClr val="B1C1E4"/>
              </a:solidFill>
              <a:ln>
                <a:noFill/>
              </a:ln>
              <a:effectLst>
                <a:softEdge rad="0"/>
              </a:effectLst>
            </c:spPr>
            <c:extLst>
              <c:ext xmlns:c16="http://schemas.microsoft.com/office/drawing/2014/chart" uri="{C3380CC4-5D6E-409C-BE32-E72D297353CC}">
                <c16:uniqueId val="{00000001-74CC-7149-9EE5-F5E81176CC68}"/>
              </c:ext>
            </c:extLst>
          </c:dPt>
          <c:dPt>
            <c:idx val="1"/>
            <c:invertIfNegative val="0"/>
            <c:bubble3D val="0"/>
            <c:spPr>
              <a:solidFill>
                <a:srgbClr val="B1C1E4"/>
              </a:solidFill>
              <a:ln>
                <a:noFill/>
              </a:ln>
              <a:effectLst>
                <a:softEdge rad="0"/>
              </a:effectLst>
            </c:spPr>
            <c:extLst>
              <c:ext xmlns:c16="http://schemas.microsoft.com/office/drawing/2014/chart" uri="{C3380CC4-5D6E-409C-BE32-E72D297353CC}">
                <c16:uniqueId val="{00000003-74CC-7149-9EE5-F5E81176CC68}"/>
              </c:ext>
            </c:extLst>
          </c:dPt>
          <c:dPt>
            <c:idx val="2"/>
            <c:invertIfNegative val="0"/>
            <c:bubble3D val="0"/>
            <c:extLst>
              <c:ext xmlns:c16="http://schemas.microsoft.com/office/drawing/2014/chart" uri="{C3380CC4-5D6E-409C-BE32-E72D297353CC}">
                <c16:uniqueId val="{00000005-74CC-7149-9EE5-F5E81176CC68}"/>
              </c:ext>
            </c:extLst>
          </c:dPt>
          <c:dLbls>
            <c:dLbl>
              <c:idx val="0"/>
              <c:tx>
                <c:rich>
                  <a:bodyPr/>
                  <a:lstStyle/>
                  <a:p>
                    <a:r>
                      <a:rPr lang="en-US" sz="900" dirty="0"/>
                      <a:t>43 167₽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4CC-7149-9EE5-F5E81176CC68}"/>
                </c:ext>
              </c:extLst>
            </c:dLbl>
            <c:dLbl>
              <c:idx val="1"/>
              <c:tx>
                <c:rich>
                  <a:bodyPr/>
                  <a:lstStyle/>
                  <a:p>
                    <a:r>
                      <a:rPr lang="en-US" sz="900" dirty="0"/>
                      <a:t>41 840 ₽</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4CC-7149-9EE5-F5E81176CC68}"/>
                </c:ext>
              </c:extLst>
            </c:dLbl>
            <c:dLbl>
              <c:idx val="2"/>
              <c:layout>
                <c:manualLayout>
                  <c:x val="-1.5365931491538908E-2"/>
                  <c:y val="7.5900965376609238E-3"/>
                </c:manualLayout>
              </c:layout>
              <c:tx>
                <c:rich>
                  <a:bodyPr/>
                  <a:lstStyle/>
                  <a:p>
                    <a:r>
                      <a:rPr lang="en-US" sz="900" dirty="0"/>
                      <a:t>35 840  </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4CC-7149-9EE5-F5E81176CC68}"/>
                </c:ext>
              </c:extLst>
            </c:dLbl>
            <c:spPr>
              <a:noFill/>
              <a:ln>
                <a:noFill/>
              </a:ln>
              <a:effectLst/>
            </c:spPr>
            <c:txPr>
              <a:bodyPr rot="0" spcFirstLastPara="1" vertOverflow="clip" horzOverflow="clip" vert="horz" wrap="square" lIns="38100" tIns="19050" rIns="38100" bIns="19050" anchor="ctr" anchorCtr="1">
                <a:spAutoFit/>
              </a:bodyPr>
              <a:lstStyle/>
              <a:p>
                <a:pPr>
                  <a:defRPr sz="900" b="1" i="0" u="none" strike="noStrike" kern="1200" baseline="0" smtId="4294967295">
                    <a:solidFill>
                      <a:srgbClr val="4756A0"/>
                    </a:solidFill>
                    <a:latin typeface="Arial Black" panose="020B0604020202020204" pitchFamily="34" charset="0"/>
                    <a:ea typeface="+mn-ea"/>
                    <a:cs typeface="Arial Black"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c15:spPr>
                <c15:showLeaderLines val="1"/>
                <c15:leaderLines>
                  <c:spPr>
                    <a:ln w="9525" cap="flat" cmpd="sng" algn="ctr">
                      <a:solidFill>
                        <a:schemeClr val="tx1">
                          <a:lumMod val="35000"/>
                          <a:lumOff val="65000"/>
                        </a:schemeClr>
                      </a:solidFill>
                      <a:round/>
                    </a:ln>
                  </c:spPr>
                </c15:leaderLines>
              </c:ext>
            </c:extLst>
          </c:dLbls>
          <c:cat>
            <c:strRef>
              <c:f>Лист1!$A$2:$A$5</c:f>
              <c:strCache>
                <c:ptCount val="3"/>
                <c:pt idx="0">
                  <c:v>Сельское,лесное хозяйтво,охота,рыболовствои рыбоводство</c:v>
                </c:pt>
                <c:pt idx="1">
                  <c:v>Обеспечение электрической энергией,паром и газом</c:v>
                </c:pt>
                <c:pt idx="2">
                  <c:v>Торговля оптовая и розничная,ремонт автотранспортных средств и мотоциклов </c:v>
                </c:pt>
              </c:strCache>
            </c:strRef>
          </c:cat>
          <c:val>
            <c:numRef>
              <c:f>Лист1!$B$2:$B$5</c:f>
              <c:numCache>
                <c:formatCode>#\ ##0\ [$₽-419]</c:formatCode>
                <c:ptCount val="4"/>
                <c:pt idx="0">
                  <c:v>43167</c:v>
                </c:pt>
                <c:pt idx="1">
                  <c:v>41840</c:v>
                </c:pt>
                <c:pt idx="2">
                  <c:v>38070</c:v>
                </c:pt>
              </c:numCache>
            </c:numRef>
          </c:val>
          <c:extLst>
            <c:ext xmlns:c16="http://schemas.microsoft.com/office/drawing/2014/chart" uri="{C3380CC4-5D6E-409C-BE32-E72D297353CC}">
              <c16:uniqueId val="{00000008-74CC-7149-9EE5-F5E81176CC68}"/>
            </c:ext>
          </c:extLst>
        </c:ser>
        <c:ser>
          <c:idx val="1"/>
          <c:order val="1"/>
          <c:tx>
            <c:strRef>
              <c:f>Лист1!$C$1</c:f>
              <c:strCache>
                <c:ptCount val="1"/>
                <c:pt idx="0">
                  <c:v>Столбец2</c:v>
                </c:pt>
              </c:strCache>
            </c:strRef>
          </c:tx>
          <c:invertIfNegative val="0"/>
          <c:cat>
            <c:strRef>
              <c:f>Лист1!$A$2:$A$5</c:f>
              <c:strCache>
                <c:ptCount val="3"/>
                <c:pt idx="0">
                  <c:v>Сельское,лесное хозяйтво,охота,рыболовствои рыбоводство</c:v>
                </c:pt>
                <c:pt idx="1">
                  <c:v>Обеспечение электрической энергией,паром и газом</c:v>
                </c:pt>
                <c:pt idx="2">
                  <c:v>Торговля оптовая и розничная,ремонт автотранспортных средств и мотоциклов </c:v>
                </c:pt>
              </c:strCache>
            </c:strRef>
          </c:cat>
          <c:val>
            <c:numRef>
              <c:f>Лист1!$C$2:$C$5</c:f>
              <c:numCache>
                <c:formatCode>General</c:formatCode>
                <c:ptCount val="4"/>
                <c:pt idx="3">
                  <c:v>0</c:v>
                </c:pt>
              </c:numCache>
            </c:numRef>
          </c:val>
          <c:extLst>
            <c:ext xmlns:c16="http://schemas.microsoft.com/office/drawing/2014/chart" uri="{C3380CC4-5D6E-409C-BE32-E72D297353CC}">
              <c16:uniqueId val="{00000005-2D10-44A9-9C02-DBB835F78E38}"/>
            </c:ext>
          </c:extLst>
        </c:ser>
        <c:dLbls>
          <c:showLegendKey val="0"/>
          <c:showVal val="0"/>
          <c:showCatName val="0"/>
          <c:showSerName val="0"/>
          <c:showPercent val="0"/>
          <c:showBubbleSize val="0"/>
        </c:dLbls>
        <c:gapWidth val="182"/>
        <c:axId val="134709760"/>
        <c:axId val="133878272"/>
      </c:barChart>
      <c:catAx>
        <c:axId val="134709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lgn="just">
              <a:defRPr sz="1000" b="1" i="0" u="none" strike="noStrike" kern="1200" baseline="0" smtId="4294967295">
                <a:solidFill>
                  <a:srgbClr val="4756A0"/>
                </a:solidFill>
                <a:latin typeface="Arial" panose="020B0604020202020204" pitchFamily="34" charset="0"/>
                <a:ea typeface="+mn-ea"/>
                <a:cs typeface="Arial" panose="020B0604020202020204" pitchFamily="34" charset="0"/>
              </a:defRPr>
            </a:pPr>
            <a:endParaRPr lang="ru-RU"/>
          </a:p>
        </c:txPr>
        <c:crossAx val="133878272"/>
        <c:crosses val="autoZero"/>
        <c:auto val="0"/>
        <c:lblAlgn val="ctr"/>
        <c:lblOffset val="100"/>
        <c:noMultiLvlLbl val="0"/>
      </c:catAx>
      <c:valAx>
        <c:axId val="133878272"/>
        <c:scaling>
          <c:orientation val="minMax"/>
        </c:scaling>
        <c:delete val="1"/>
        <c:axPos val="b"/>
        <c:numFmt formatCode="#\ ##0\ [$₽-419]" sourceLinked="1"/>
        <c:majorTickMark val="none"/>
        <c:minorTickMark val="none"/>
        <c:tickLblPos val="nextTo"/>
        <c:crossAx val="134709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521344184875488"/>
          <c:y val="1.0093565098941326E-2"/>
          <c:w val="0.66108930110931396"/>
          <c:h val="0.96747457981109619"/>
        </c:manualLayout>
      </c:layout>
      <c:barChart>
        <c:barDir val="bar"/>
        <c:grouping val="percentStacked"/>
        <c:varyColors val="0"/>
        <c:dLbls>
          <c:showLegendKey val="0"/>
          <c:showVal val="0"/>
          <c:showCatName val="0"/>
          <c:showSerName val="0"/>
          <c:showPercent val="0"/>
          <c:showBubbleSize val="0"/>
        </c:dLbls>
        <c:gapWidth val="50"/>
        <c:overlap val="100"/>
        <c:axId val="33441792"/>
        <c:axId val="7710976"/>
      </c:barChart>
      <c:catAx>
        <c:axId val="3344179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600" b="1" i="0" u="none" strike="noStrike" kern="1200" baseline="0" smtId="4294967295">
                <a:solidFill>
                  <a:srgbClr val="4756A0"/>
                </a:solidFill>
                <a:latin typeface="Arial" panose="020B0604020202020204" pitchFamily="34" charset="0"/>
                <a:ea typeface="+mn-ea"/>
                <a:cs typeface="Arial" panose="020B0604020202020204" pitchFamily="34" charset="0"/>
              </a:defRPr>
            </a:pPr>
            <a:endParaRPr lang="ru-RU"/>
          </a:p>
        </c:txPr>
        <c:crossAx val="7710976"/>
        <c:crosses val="autoZero"/>
        <c:auto val="0"/>
        <c:lblAlgn val="ctr"/>
        <c:lblOffset val="100"/>
        <c:noMultiLvlLbl val="0"/>
      </c:catAx>
      <c:valAx>
        <c:axId val="7710976"/>
        <c:scaling>
          <c:orientation val="minMax"/>
        </c:scaling>
        <c:delete val="1"/>
        <c:axPos val="b"/>
        <c:numFmt formatCode="0%" sourceLinked="1"/>
        <c:majorTickMark val="none"/>
        <c:minorTickMark val="none"/>
        <c:tickLblPos val="nextTo"/>
        <c:crossAx val="334417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521344184875488"/>
          <c:y val="1.0093565098941326E-2"/>
          <c:w val="0.66108930110931396"/>
          <c:h val="0.96747457981109619"/>
        </c:manualLayout>
      </c:layout>
      <c:barChart>
        <c:barDir val="bar"/>
        <c:grouping val="percentStacked"/>
        <c:varyColors val="0"/>
        <c:dLbls>
          <c:showLegendKey val="0"/>
          <c:showVal val="0"/>
          <c:showCatName val="0"/>
          <c:showSerName val="0"/>
          <c:showPercent val="0"/>
          <c:showBubbleSize val="0"/>
        </c:dLbls>
        <c:gapWidth val="50"/>
        <c:overlap val="100"/>
        <c:axId val="33442816"/>
        <c:axId val="7702208"/>
      </c:barChart>
      <c:catAx>
        <c:axId val="33442816"/>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vert="horz"/>
          <a:lstStyle/>
          <a:p>
            <a:pPr>
              <a:defRPr/>
            </a:pPr>
            <a:endParaRPr lang="ru-RU"/>
          </a:p>
        </c:txPr>
        <c:crossAx val="7702208"/>
        <c:crosses val="autoZero"/>
        <c:auto val="0"/>
        <c:lblAlgn val="ctr"/>
        <c:lblOffset val="100"/>
        <c:noMultiLvlLbl val="0"/>
      </c:catAx>
      <c:valAx>
        <c:axId val="7702208"/>
        <c:scaling>
          <c:orientation val="minMax"/>
        </c:scaling>
        <c:delete val="1"/>
        <c:axPos val="b"/>
        <c:numFmt formatCode="0%" sourceLinked="1"/>
        <c:majorTickMark val="none"/>
        <c:minorTickMark val="none"/>
        <c:tickLblPos val="nextTo"/>
        <c:crossAx val="33442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accent1">
              <a:lumMod val="50000"/>
            </a:schemeClr>
          </a:solidFill>
        </a:defRPr>
      </a:pPr>
      <a:endParaRPr lang="ru-RU"/>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521344184875488"/>
          <c:y val="1.0093565098941326E-2"/>
          <c:w val="0.66108930110931396"/>
          <c:h val="0.96747457981109619"/>
        </c:manualLayout>
      </c:layout>
      <c:barChart>
        <c:barDir val="bar"/>
        <c:grouping val="percentStacked"/>
        <c:varyColors val="0"/>
        <c:dLbls>
          <c:showLegendKey val="0"/>
          <c:showVal val="0"/>
          <c:showCatName val="0"/>
          <c:showSerName val="0"/>
          <c:showPercent val="0"/>
          <c:showBubbleSize val="0"/>
        </c:dLbls>
        <c:gapWidth val="50"/>
        <c:overlap val="100"/>
        <c:axId val="33491456"/>
        <c:axId val="7713280"/>
      </c:barChart>
      <c:catAx>
        <c:axId val="33491456"/>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vert="horz"/>
          <a:lstStyle/>
          <a:p>
            <a:pPr>
              <a:defRPr/>
            </a:pPr>
            <a:endParaRPr lang="ru-RU"/>
          </a:p>
        </c:txPr>
        <c:crossAx val="7713280"/>
        <c:crosses val="autoZero"/>
        <c:auto val="0"/>
        <c:lblAlgn val="ctr"/>
        <c:lblOffset val="100"/>
        <c:noMultiLvlLbl val="0"/>
      </c:catAx>
      <c:valAx>
        <c:axId val="7713280"/>
        <c:scaling>
          <c:orientation val="minMax"/>
        </c:scaling>
        <c:delete val="1"/>
        <c:axPos val="b"/>
        <c:numFmt formatCode="0%" sourceLinked="1"/>
        <c:majorTickMark val="none"/>
        <c:minorTickMark val="none"/>
        <c:tickLblPos val="nextTo"/>
        <c:crossAx val="334914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accent1">
              <a:lumMod val="60000"/>
              <a:lumOff val="40000"/>
            </a:schemeClr>
          </a:solidFill>
        </a:defRPr>
      </a:pPr>
      <a:endParaRPr lang="ru-RU"/>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521344184875488"/>
          <c:y val="1.0093565098941326E-2"/>
          <c:w val="0.66108930110931396"/>
          <c:h val="0.96747457981109619"/>
        </c:manualLayout>
      </c:layout>
      <c:barChart>
        <c:barDir val="bar"/>
        <c:grouping val="percentStacked"/>
        <c:varyColors val="0"/>
        <c:dLbls>
          <c:showLegendKey val="0"/>
          <c:showVal val="0"/>
          <c:showCatName val="0"/>
          <c:showSerName val="0"/>
          <c:showPercent val="0"/>
          <c:showBubbleSize val="0"/>
        </c:dLbls>
        <c:gapWidth val="50"/>
        <c:overlap val="100"/>
        <c:axId val="35220480"/>
        <c:axId val="35406400"/>
      </c:barChart>
      <c:catAx>
        <c:axId val="3522048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vert="horz"/>
          <a:lstStyle/>
          <a:p>
            <a:pPr>
              <a:defRPr/>
            </a:pPr>
            <a:endParaRPr lang="ru-RU"/>
          </a:p>
        </c:txPr>
        <c:crossAx val="35406400"/>
        <c:crosses val="autoZero"/>
        <c:auto val="0"/>
        <c:lblAlgn val="ctr"/>
        <c:lblOffset val="100"/>
        <c:noMultiLvlLbl val="0"/>
      </c:catAx>
      <c:valAx>
        <c:axId val="35406400"/>
        <c:scaling>
          <c:orientation val="minMax"/>
        </c:scaling>
        <c:delete val="1"/>
        <c:axPos val="b"/>
        <c:numFmt formatCode="0%" sourceLinked="1"/>
        <c:majorTickMark val="none"/>
        <c:minorTickMark val="none"/>
        <c:tickLblPos val="nextTo"/>
        <c:crossAx val="352204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accent1">
              <a:lumMod val="50000"/>
            </a:schemeClr>
          </a:solidFill>
        </a:defRPr>
      </a:pPr>
      <a:endParaRPr lang="ru-RU"/>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image" Target="../media/image48.png"/></Relationships>
</file>

<file path=ppt/drawings/_rels/drawing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image" Target="../media/image52.png"/></Relationships>
</file>

<file path=ppt/drawings/_rels/drawing3.xml.rels><?xml version="1.0" encoding="UTF-8" standalone="yes"?>
<Relationships xmlns="http://schemas.openxmlformats.org/package/2006/relationships"><Relationship Id="rId2" Type="http://schemas.microsoft.com/office/2007/relationships/hdphoto" Target="../media/hdphoto2.wdp"/><Relationship Id="rId1" Type="http://schemas.openxmlformats.org/officeDocument/2006/relationships/image" Target="../media/image54.png"/></Relationships>
</file>

<file path=ppt/drawings/drawing1.xml><?xml version="1.0" encoding="utf-8"?>
<c:userShapes xmlns:c="http://schemas.openxmlformats.org/drawingml/2006/chart">
  <cdr:relSizeAnchor xmlns:cdr="http://schemas.openxmlformats.org/drawingml/2006/chartDrawing">
    <cdr:from>
      <cdr:x>0</cdr:x>
      <cdr:y>0</cdr:y>
    </cdr:from>
    <cdr:to>
      <cdr:x>1</cdr:x>
      <cdr:y>1</cdr:y>
    </cdr:to>
    <cdr:sp macro="" textlink="">
      <cdr:nvSpPr>
        <cdr:cNvPr id="3" name="Скругленный прямоугольник 2">
          <a:extLst xmlns:a="http://schemas.openxmlformats.org/drawingml/2006/main">
            <a:ext uri="{FF2B5EF4-FFF2-40B4-BE49-F238E27FC236}">
              <a16:creationId xmlns:a16="http://schemas.microsoft.com/office/drawing/2014/main" id="{27DC45EC-6B72-FC57-F6E6-430D336317AA}"/>
            </a:ext>
          </a:extLst>
        </cdr:cNvPr>
        <cdr:cNvSpPr/>
      </cdr:nvSpPr>
      <cdr:spPr>
        <a:xfrm xmlns:a="http://schemas.openxmlformats.org/drawingml/2006/main">
          <a:off x="0" y="0"/>
          <a:ext cx="3516037" cy="1290862"/>
        </a:xfrm>
        <a:prstGeom xmlns:a="http://schemas.openxmlformats.org/drawingml/2006/main" prst="roundRect">
          <a:avLst>
            <a:gd name="adj" fmla="val 13233"/>
          </a:avLst>
        </a:prstGeom>
        <a:noFill xmlns:a="http://schemas.openxmlformats.org/drawingml/2006/main"/>
        <a:ln xmlns:a="http://schemas.openxmlformats.org/drawingml/2006/main">
          <a:solidFill>
            <a:srgbClr val="4756A0"/>
          </a:solidFill>
        </a:ln>
        <a:effectLst xmlns:a="http://schemas.openxmlformats.org/drawingml/2006/mai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endParaRPr lang="x-none"/>
        </a:p>
      </cdr:txBody>
    </cdr:sp>
  </cdr:relSizeAnchor>
  <cdr:relSizeAnchor xmlns:cdr="http://schemas.openxmlformats.org/drawingml/2006/chartDrawing">
    <cdr:from>
      <cdr:x>0.36242</cdr:x>
      <cdr:y>0</cdr:y>
    </cdr:from>
    <cdr:to>
      <cdr:x>0.37743</cdr:x>
      <cdr:y>0.06656</cdr:y>
    </cdr:to>
    <cdr:sp macro="" textlink="">
      <cdr:nvSpPr>
        <cdr:cNvPr id="4" name="TextBox 3"/>
        <cdr:cNvSpPr txBox="1"/>
      </cdr:nvSpPr>
      <cdr:spPr>
        <a:xfrm xmlns:a="http://schemas.openxmlformats.org/drawingml/2006/main">
          <a:off x="1103546" y="-5011"/>
          <a:ext cx="45719" cy="966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0.15768</cdr:x>
      <cdr:y>0.11866</cdr:y>
    </cdr:from>
    <cdr:to>
      <cdr:x>0.85837</cdr:x>
      <cdr:y>0.28248</cdr:y>
    </cdr:to>
    <cdr:sp macro="" textlink="">
      <cdr:nvSpPr>
        <cdr:cNvPr id="5" name="TextBox 4"/>
        <cdr:cNvSpPr txBox="1"/>
      </cdr:nvSpPr>
      <cdr:spPr>
        <a:xfrm xmlns:a="http://schemas.openxmlformats.org/drawingml/2006/main">
          <a:off x="554395" y="154088"/>
          <a:ext cx="2463673" cy="21274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b="1" dirty="0">
            <a:solidFill>
              <a:schemeClr val="accent1">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0.17235</cdr:x>
      <cdr:y>0.31243</cdr:y>
    </cdr:from>
    <cdr:to>
      <cdr:x>0.90371</cdr:x>
      <cdr:y>0.43652</cdr:y>
    </cdr:to>
    <cdr:sp macro="" textlink="">
      <cdr:nvSpPr>
        <cdr:cNvPr id="8" name="TextBox 7"/>
        <cdr:cNvSpPr txBox="1"/>
      </cdr:nvSpPr>
      <cdr:spPr>
        <a:xfrm xmlns:a="http://schemas.openxmlformats.org/drawingml/2006/main">
          <a:off x="524795" y="453681"/>
          <a:ext cx="2226971" cy="18018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0.14965</cdr:x>
      <cdr:y>0.21572</cdr:y>
    </cdr:from>
    <cdr:to>
      <cdr:x>0.97867</cdr:x>
      <cdr:y>0.57118</cdr:y>
    </cdr:to>
    <cdr:sp macro="" textlink="">
      <cdr:nvSpPr>
        <cdr:cNvPr id="9" name="TextBox 8"/>
        <cdr:cNvSpPr txBox="1"/>
      </cdr:nvSpPr>
      <cdr:spPr>
        <a:xfrm xmlns:a="http://schemas.openxmlformats.org/drawingml/2006/main">
          <a:off x="455686" y="313244"/>
          <a:ext cx="2524337" cy="51615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solidFill>
              <a:schemeClr val="accent1">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0.19252</cdr:x>
      <cdr:y>0.63861</cdr:y>
    </cdr:from>
    <cdr:to>
      <cdr:x>0.94335</cdr:x>
      <cdr:y>0.94683</cdr:y>
    </cdr:to>
    <cdr:sp macro="" textlink="">
      <cdr:nvSpPr>
        <cdr:cNvPr id="10" name="TextBox 9"/>
        <cdr:cNvSpPr txBox="1"/>
      </cdr:nvSpPr>
      <cdr:spPr>
        <a:xfrm xmlns:a="http://schemas.openxmlformats.org/drawingml/2006/main">
          <a:off x="586227" y="927317"/>
          <a:ext cx="2286235" cy="4475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100" dirty="0"/>
            <a:t> </a:t>
          </a:r>
        </a:p>
      </cdr:txBody>
    </cdr:sp>
  </cdr:relSizeAnchor>
  <cdr:relSizeAnchor xmlns:cdr="http://schemas.openxmlformats.org/drawingml/2006/chartDrawing">
    <cdr:from>
      <cdr:x>0</cdr:x>
      <cdr:y>0</cdr:y>
    </cdr:from>
    <cdr:to>
      <cdr:x>0.1023</cdr:x>
      <cdr:y>0.27698</cdr:y>
    </cdr:to>
    <cdr:pic>
      <cdr:nvPicPr>
        <cdr:cNvPr id="11" name="chart">
          <a:extLst xmlns:a="http://schemas.openxmlformats.org/drawingml/2006/main">
            <a:ext uri="{FF2B5EF4-FFF2-40B4-BE49-F238E27FC236}">
              <a16:creationId xmlns:a16="http://schemas.microsoft.com/office/drawing/2014/main" id="{313D4488-7E61-307D-9F3B-910E230D09E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359695" cy="359695"/>
        </a:xfrm>
        <a:prstGeom xmlns:a="http://schemas.openxmlformats.org/drawingml/2006/main" prst="rect">
          <a:avLst/>
        </a:prstGeom>
      </cdr:spPr>
    </cdr:pic>
  </cdr:relSizeAnchor>
  <cdr:relSizeAnchor xmlns:cdr="http://schemas.openxmlformats.org/drawingml/2006/chartDrawing">
    <cdr:from>
      <cdr:x>0</cdr:x>
      <cdr:y>0</cdr:y>
    </cdr:from>
    <cdr:to>
      <cdr:x>0.18086</cdr:x>
      <cdr:y>0.48968</cdr:y>
    </cdr:to>
    <cdr:pic>
      <cdr:nvPicPr>
        <cdr:cNvPr id="15" name="chart">
          <a:extLst xmlns:a="http://schemas.openxmlformats.org/drawingml/2006/main">
            <a:ext uri="{FF2B5EF4-FFF2-40B4-BE49-F238E27FC236}">
              <a16:creationId xmlns:a16="http://schemas.microsoft.com/office/drawing/2014/main" id="{9437A7CE-F60A-C91F-0934-80C63376598B}"/>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duotone>
            <a:prstClr val="black"/>
            <a:schemeClr val="accent1">
              <a:tint val="45000"/>
              <a:satMod val="400000"/>
            </a:schemeClr>
          </a:duotone>
          <a:extLst>
            <a:ext uri="{BEBA8EAE-BF5A-486C-A8C5-ECC9F3942E4B}">
              <a14:imgProps xmlns:a14="http://schemas.microsoft.com/office/drawing/2010/main">
                <a14:imgLayer r:embed="rId3">
                  <a14:imgEffect>
                    <a14:artisticCutout/>
                  </a14:imgEffect>
                  <a14:imgEffect>
                    <a14:colorTemperature colorTemp="4700"/>
                  </a14:imgEffect>
                  <a14:imgEffect>
                    <a14:saturation sat="0"/>
                  </a14:imgEffect>
                </a14:imgLayer>
              </a14:imgProps>
            </a:ext>
          </a:extLst>
        </a:blip>
        <a:stretch xmlns:a="http://schemas.openxmlformats.org/drawingml/2006/main">
          <a:fillRect/>
        </a:stretch>
      </cdr:blipFill>
      <cdr:spPr>
        <a:xfrm xmlns:a="http://schemas.openxmlformats.org/drawingml/2006/main">
          <a:off x="0" y="0"/>
          <a:ext cx="635907" cy="635907"/>
        </a:xfrm>
        <a:prstGeom xmlns:a="http://schemas.openxmlformats.org/drawingml/2006/main" prst="rect">
          <a:avLst/>
        </a:prstGeom>
      </cdr:spPr>
    </cdr:pic>
  </cdr:relSizeAnchor>
  <cdr:relSizeAnchor xmlns:cdr="http://schemas.openxmlformats.org/drawingml/2006/chartDrawing">
    <cdr:from>
      <cdr:x>0.19216</cdr:x>
      <cdr:y>0.13799</cdr:y>
    </cdr:from>
    <cdr:to>
      <cdr:x>0.94637</cdr:x>
      <cdr:y>0.99641</cdr:y>
    </cdr:to>
    <cdr:sp macro="" textlink="">
      <cdr:nvSpPr>
        <cdr:cNvPr id="16" name="TextBox 15"/>
        <cdr:cNvSpPr txBox="1"/>
      </cdr:nvSpPr>
      <cdr:spPr>
        <a:xfrm xmlns:a="http://schemas.openxmlformats.org/drawingml/2006/main">
          <a:off x="675632" y="179193"/>
          <a:ext cx="2651835" cy="11147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b="1" dirty="0">
              <a:solidFill>
                <a:schemeClr val="accent1">
                  <a:lumMod val="50000"/>
                </a:schemeClr>
              </a:solidFill>
              <a:latin typeface="Arial" panose="020B0604020202020204" pitchFamily="34" charset="0"/>
              <a:cs typeface="Arial" panose="020B0604020202020204" pitchFamily="34" charset="0"/>
            </a:rPr>
            <a:t>Личные подсобные хозяйства </a:t>
          </a:r>
        </a:p>
        <a:p xmlns:a="http://schemas.openxmlformats.org/drawingml/2006/main">
          <a:r>
            <a:rPr lang="ru-RU" b="1" dirty="0">
              <a:solidFill>
                <a:schemeClr val="accent1">
                  <a:lumMod val="50000"/>
                </a:schemeClr>
              </a:solidFill>
              <a:latin typeface="Arial" panose="020B0604020202020204" pitchFamily="34" charset="0"/>
              <a:cs typeface="Arial" panose="020B0604020202020204" pitchFamily="34" charset="0"/>
            </a:rPr>
            <a:t>8 057</a:t>
          </a:r>
        </a:p>
        <a:p xmlns:a="http://schemas.openxmlformats.org/drawingml/2006/main">
          <a:r>
            <a:rPr lang="ru-RU" sz="1600" b="1" dirty="0">
              <a:solidFill>
                <a:schemeClr val="accent1">
                  <a:lumMod val="50000"/>
                </a:schemeClr>
              </a:solidFill>
              <a:latin typeface="Arial" panose="020B0604020202020204" pitchFamily="34" charset="0"/>
              <a:cs typeface="Arial" panose="020B0604020202020204" pitchFamily="34" charset="0"/>
            </a:rPr>
            <a:t>Крестьянские хозяйства</a:t>
          </a:r>
        </a:p>
        <a:p xmlns:a="http://schemas.openxmlformats.org/drawingml/2006/main">
          <a:r>
            <a:rPr lang="ru-RU" b="1" dirty="0">
              <a:solidFill>
                <a:schemeClr val="accent1">
                  <a:lumMod val="50000"/>
                </a:schemeClr>
              </a:solidFill>
              <a:latin typeface="Arial" panose="020B0604020202020204" pitchFamily="34" charset="0"/>
              <a:cs typeface="Arial" panose="020B0604020202020204" pitchFamily="34" charset="0"/>
            </a:rPr>
            <a:t>118</a:t>
          </a:r>
          <a:endParaRPr lang="ru-RU" sz="1100" b="1" dirty="0">
            <a:solidFill>
              <a:schemeClr val="accent1">
                <a:lumMod val="50000"/>
              </a:schemeClr>
            </a:solidFill>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1</cdr:y>
    </cdr:to>
    <cdr:sp macro="" textlink="">
      <cdr:nvSpPr>
        <cdr:cNvPr id="3" name="Скругленный прямоугольник 2">
          <a:extLst xmlns:a="http://schemas.openxmlformats.org/drawingml/2006/main">
            <a:ext uri="{FF2B5EF4-FFF2-40B4-BE49-F238E27FC236}">
              <a16:creationId xmlns:a16="http://schemas.microsoft.com/office/drawing/2014/main" id="{27DC45EC-6B72-FC57-F6E6-430D336317AA}"/>
            </a:ext>
          </a:extLst>
        </cdr:cNvPr>
        <cdr:cNvSpPr/>
      </cdr:nvSpPr>
      <cdr:spPr>
        <a:xfrm xmlns:a="http://schemas.openxmlformats.org/drawingml/2006/main">
          <a:off x="0" y="0"/>
          <a:ext cx="3516037" cy="1290862"/>
        </a:xfrm>
        <a:prstGeom xmlns:a="http://schemas.openxmlformats.org/drawingml/2006/main" prst="roundRect">
          <a:avLst>
            <a:gd name="adj" fmla="val 13233"/>
          </a:avLst>
        </a:prstGeom>
        <a:noFill xmlns:a="http://schemas.openxmlformats.org/drawingml/2006/main"/>
        <a:ln xmlns:a="http://schemas.openxmlformats.org/drawingml/2006/main">
          <a:solidFill>
            <a:srgbClr val="4756A0"/>
          </a:solidFill>
        </a:ln>
        <a:effectLst xmlns:a="http://schemas.openxmlformats.org/drawingml/2006/mai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endParaRPr lang="x-none"/>
        </a:p>
      </cdr:txBody>
    </cdr:sp>
  </cdr:relSizeAnchor>
  <cdr:relSizeAnchor xmlns:cdr="http://schemas.openxmlformats.org/drawingml/2006/chartDrawing">
    <cdr:from>
      <cdr:x>0.36242</cdr:x>
      <cdr:y>0</cdr:y>
    </cdr:from>
    <cdr:to>
      <cdr:x>0.37743</cdr:x>
      <cdr:y>0.06656</cdr:y>
    </cdr:to>
    <cdr:sp macro="" textlink="">
      <cdr:nvSpPr>
        <cdr:cNvPr id="4" name="TextBox 3"/>
        <cdr:cNvSpPr txBox="1"/>
      </cdr:nvSpPr>
      <cdr:spPr>
        <a:xfrm xmlns:a="http://schemas.openxmlformats.org/drawingml/2006/main">
          <a:off x="1103546" y="-5011"/>
          <a:ext cx="45719" cy="966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0.12118</cdr:x>
      <cdr:y>0.02947</cdr:y>
    </cdr:from>
    <cdr:to>
      <cdr:x>0.82188</cdr:x>
      <cdr:y>0.1933</cdr:y>
    </cdr:to>
    <cdr:sp macro="" textlink="">
      <cdr:nvSpPr>
        <cdr:cNvPr id="5" name="TextBox 4"/>
        <cdr:cNvSpPr txBox="1"/>
      </cdr:nvSpPr>
      <cdr:spPr>
        <a:xfrm xmlns:a="http://schemas.openxmlformats.org/drawingml/2006/main">
          <a:off x="489670" y="44739"/>
          <a:ext cx="2831354" cy="24869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600" b="1" dirty="0">
              <a:solidFill>
                <a:schemeClr val="accent1">
                  <a:lumMod val="50000"/>
                </a:schemeClr>
              </a:solidFill>
              <a:latin typeface="Arial" panose="020B0604020202020204" pitchFamily="34" charset="0"/>
              <a:cs typeface="Arial" panose="020B0604020202020204" pitchFamily="34" charset="0"/>
            </a:rPr>
            <a:t>Посевная</a:t>
          </a:r>
          <a:r>
            <a:rPr lang="ru-RU" sz="1100" b="1" dirty="0">
              <a:solidFill>
                <a:schemeClr val="accent1">
                  <a:lumMod val="50000"/>
                </a:schemeClr>
              </a:solidFill>
              <a:latin typeface="Arial" panose="020B0604020202020204" pitchFamily="34" charset="0"/>
              <a:cs typeface="Arial" panose="020B0604020202020204" pitchFamily="34" charset="0"/>
            </a:rPr>
            <a:t> </a:t>
          </a:r>
          <a:r>
            <a:rPr lang="ru-RU" sz="1600" b="1" dirty="0">
              <a:solidFill>
                <a:schemeClr val="accent1">
                  <a:lumMod val="50000"/>
                </a:schemeClr>
              </a:solidFill>
              <a:latin typeface="Arial" panose="020B0604020202020204" pitchFamily="34" charset="0"/>
              <a:cs typeface="Arial" panose="020B0604020202020204" pitchFamily="34" charset="0"/>
            </a:rPr>
            <a:t>площадь 104,70 тыс. га</a:t>
          </a:r>
        </a:p>
        <a:p xmlns:a="http://schemas.openxmlformats.org/drawingml/2006/main">
          <a:endParaRPr lang="ru-RU" sz="1100" b="1" dirty="0">
            <a:solidFill>
              <a:schemeClr val="accent1">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0.05222</cdr:x>
      <cdr:y>0.20967</cdr:y>
    </cdr:from>
    <cdr:to>
      <cdr:x>0.17235</cdr:x>
      <cdr:y>0.45738</cdr:y>
    </cdr:to>
    <cdr:pic>
      <cdr:nvPicPr>
        <cdr:cNvPr id="6" name="chart">
          <a:extLst xmlns:a="http://schemas.openxmlformats.org/drawingml/2006/main">
            <a:ext uri="{FF2B5EF4-FFF2-40B4-BE49-F238E27FC236}">
              <a16:creationId xmlns:a16="http://schemas.microsoft.com/office/drawing/2014/main" id="{76896A66-CC6D-4797-343E-14A623C3C2FE}"/>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59003" y="304461"/>
          <a:ext cx="365792" cy="359695"/>
        </a:xfrm>
        <a:prstGeom xmlns:a="http://schemas.openxmlformats.org/drawingml/2006/main" prst="rect">
          <a:avLst/>
        </a:prstGeom>
      </cdr:spPr>
    </cdr:pic>
  </cdr:relSizeAnchor>
  <cdr:relSizeAnchor xmlns:cdr="http://schemas.openxmlformats.org/drawingml/2006/chartDrawing">
    <cdr:from>
      <cdr:x>0.05422</cdr:x>
      <cdr:y>0.58754</cdr:y>
    </cdr:from>
    <cdr:to>
      <cdr:x>0.17235</cdr:x>
      <cdr:y>0.83525</cdr:y>
    </cdr:to>
    <cdr:pic>
      <cdr:nvPicPr>
        <cdr:cNvPr id="7" name="chart">
          <a:extLst xmlns:a="http://schemas.openxmlformats.org/drawingml/2006/main">
            <a:ext uri="{FF2B5EF4-FFF2-40B4-BE49-F238E27FC236}">
              <a16:creationId xmlns:a16="http://schemas.microsoft.com/office/drawing/2014/main" id="{7969BB32-C4C1-6CD5-3D80-E65ED47645F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165100" y="853153"/>
          <a:ext cx="359695" cy="359695"/>
        </a:xfrm>
        <a:prstGeom xmlns:a="http://schemas.openxmlformats.org/drawingml/2006/main" prst="rect">
          <a:avLst/>
        </a:prstGeom>
      </cdr:spPr>
    </cdr:pic>
  </cdr:relSizeAnchor>
  <cdr:relSizeAnchor xmlns:cdr="http://schemas.openxmlformats.org/drawingml/2006/chartDrawing">
    <cdr:from>
      <cdr:x>0.17235</cdr:x>
      <cdr:y>0.31243</cdr:y>
    </cdr:from>
    <cdr:to>
      <cdr:x>0.90371</cdr:x>
      <cdr:y>0.43652</cdr:y>
    </cdr:to>
    <cdr:sp macro="" textlink="">
      <cdr:nvSpPr>
        <cdr:cNvPr id="8" name="TextBox 7"/>
        <cdr:cNvSpPr txBox="1"/>
      </cdr:nvSpPr>
      <cdr:spPr>
        <a:xfrm xmlns:a="http://schemas.openxmlformats.org/drawingml/2006/main">
          <a:off x="524795" y="453681"/>
          <a:ext cx="2226971" cy="18018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0.14965</cdr:x>
      <cdr:y>0.22302</cdr:y>
    </cdr:from>
    <cdr:to>
      <cdr:x>0.97867</cdr:x>
      <cdr:y>0.64903</cdr:y>
    </cdr:to>
    <cdr:sp macro="" textlink="">
      <cdr:nvSpPr>
        <cdr:cNvPr id="9" name="TextBox 8"/>
        <cdr:cNvSpPr txBox="1"/>
      </cdr:nvSpPr>
      <cdr:spPr>
        <a:xfrm xmlns:a="http://schemas.openxmlformats.org/drawingml/2006/main">
          <a:off x="604699" y="338554"/>
          <a:ext cx="3349864" cy="64668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dirty="0">
              <a:solidFill>
                <a:schemeClr val="accent1">
                  <a:lumMod val="50000"/>
                </a:schemeClr>
              </a:solidFill>
              <a:latin typeface="Arial" panose="020B0604020202020204" pitchFamily="34" charset="0"/>
              <a:cs typeface="Arial" panose="020B0604020202020204" pitchFamily="34" charset="0"/>
            </a:rPr>
            <a:t>зерновые и бобовые культуры </a:t>
          </a:r>
        </a:p>
        <a:p xmlns:a="http://schemas.openxmlformats.org/drawingml/2006/main">
          <a:r>
            <a:rPr lang="ru-RU" sz="1400" dirty="0">
              <a:solidFill>
                <a:schemeClr val="accent1">
                  <a:lumMod val="50000"/>
                </a:schemeClr>
              </a:solidFill>
              <a:latin typeface="Arial" panose="020B0604020202020204" pitchFamily="34" charset="0"/>
              <a:cs typeface="Arial" panose="020B0604020202020204" pitchFamily="34" charset="0"/>
            </a:rPr>
            <a:t>88,23 тыс. га</a:t>
          </a:r>
        </a:p>
      </cdr:txBody>
    </cdr:sp>
  </cdr:relSizeAnchor>
  <cdr:relSizeAnchor xmlns:cdr="http://schemas.openxmlformats.org/drawingml/2006/chartDrawing">
    <cdr:from>
      <cdr:x>0.15066</cdr:x>
      <cdr:y>0.55635</cdr:y>
    </cdr:from>
    <cdr:to>
      <cdr:x>0.90702</cdr:x>
      <cdr:y>0.92746</cdr:y>
    </cdr:to>
    <cdr:sp macro="" textlink="">
      <cdr:nvSpPr>
        <cdr:cNvPr id="10" name="TextBox 9"/>
        <cdr:cNvSpPr txBox="1"/>
      </cdr:nvSpPr>
      <cdr:spPr>
        <a:xfrm xmlns:a="http://schemas.openxmlformats.org/drawingml/2006/main">
          <a:off x="608779" y="844541"/>
          <a:ext cx="3056253" cy="5633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dirty="0">
              <a:solidFill>
                <a:schemeClr val="accent1">
                  <a:lumMod val="50000"/>
                </a:schemeClr>
              </a:solidFill>
              <a:latin typeface="Arial" panose="020B0604020202020204" pitchFamily="34" charset="0"/>
              <a:cs typeface="Arial" panose="020B0604020202020204" pitchFamily="34" charset="0"/>
            </a:rPr>
            <a:t>масличные культуры</a:t>
          </a:r>
        </a:p>
        <a:p xmlns:a="http://schemas.openxmlformats.org/drawingml/2006/main">
          <a:r>
            <a:rPr lang="ru-RU" sz="1400" dirty="0">
              <a:solidFill>
                <a:schemeClr val="accent1">
                  <a:lumMod val="50000"/>
                </a:schemeClr>
              </a:solidFill>
              <a:latin typeface="Arial" panose="020B0604020202020204" pitchFamily="34" charset="0"/>
              <a:cs typeface="Arial" panose="020B0604020202020204" pitchFamily="34" charset="0"/>
            </a:rPr>
            <a:t>12,08 тыс. га</a:t>
          </a:r>
        </a:p>
        <a:p xmlns:a="http://schemas.openxmlformats.org/drawingml/2006/main">
          <a:r>
            <a:rPr lang="ru-RU" sz="1100" dirty="0"/>
            <a:t> </a:t>
          </a: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1</cdr:x>
      <cdr:y>1</cdr:y>
    </cdr:to>
    <cdr:sp macro="" textlink="">
      <cdr:nvSpPr>
        <cdr:cNvPr id="3" name="Скругленный прямоугольник 2">
          <a:extLst xmlns:a="http://schemas.openxmlformats.org/drawingml/2006/main">
            <a:ext uri="{FF2B5EF4-FFF2-40B4-BE49-F238E27FC236}">
              <a16:creationId xmlns:a16="http://schemas.microsoft.com/office/drawing/2014/main" id="{27DC45EC-6B72-FC57-F6E6-430D336317AA}"/>
            </a:ext>
          </a:extLst>
        </cdr:cNvPr>
        <cdr:cNvSpPr/>
      </cdr:nvSpPr>
      <cdr:spPr>
        <a:xfrm xmlns:a="http://schemas.openxmlformats.org/drawingml/2006/main">
          <a:off x="0" y="0"/>
          <a:ext cx="3516037" cy="1290862"/>
        </a:xfrm>
        <a:prstGeom xmlns:a="http://schemas.openxmlformats.org/drawingml/2006/main" prst="roundRect">
          <a:avLst>
            <a:gd name="adj" fmla="val 13233"/>
          </a:avLst>
        </a:prstGeom>
        <a:noFill xmlns:a="http://schemas.openxmlformats.org/drawingml/2006/main"/>
        <a:ln xmlns:a="http://schemas.openxmlformats.org/drawingml/2006/main">
          <a:solidFill>
            <a:srgbClr val="4756A0"/>
          </a:solidFill>
        </a:ln>
        <a:effectLst xmlns:a="http://schemas.openxmlformats.org/drawingml/2006/mai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endParaRPr lang="x-none"/>
        </a:p>
      </cdr:txBody>
    </cdr:sp>
  </cdr:relSizeAnchor>
  <cdr:relSizeAnchor xmlns:cdr="http://schemas.openxmlformats.org/drawingml/2006/chartDrawing">
    <cdr:from>
      <cdr:x>0.36242</cdr:x>
      <cdr:y>0</cdr:y>
    </cdr:from>
    <cdr:to>
      <cdr:x>0.37743</cdr:x>
      <cdr:y>0.06656</cdr:y>
    </cdr:to>
    <cdr:sp macro="" textlink="">
      <cdr:nvSpPr>
        <cdr:cNvPr id="4" name="TextBox 3"/>
        <cdr:cNvSpPr txBox="1"/>
      </cdr:nvSpPr>
      <cdr:spPr>
        <a:xfrm xmlns:a="http://schemas.openxmlformats.org/drawingml/2006/main">
          <a:off x="1103546" y="-5011"/>
          <a:ext cx="45719" cy="966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0.1284</cdr:x>
      <cdr:y>0.05568</cdr:y>
    </cdr:from>
    <cdr:to>
      <cdr:x>0.8291</cdr:x>
      <cdr:y>0.21951</cdr:y>
    </cdr:to>
    <cdr:sp macro="" textlink="">
      <cdr:nvSpPr>
        <cdr:cNvPr id="5" name="TextBox 4"/>
        <cdr:cNvSpPr txBox="1"/>
      </cdr:nvSpPr>
      <cdr:spPr>
        <a:xfrm xmlns:a="http://schemas.openxmlformats.org/drawingml/2006/main">
          <a:off x="390983" y="80859"/>
          <a:ext cx="2133599" cy="23789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b="1" dirty="0">
            <a:solidFill>
              <a:schemeClr val="accent1">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0.17235</cdr:x>
      <cdr:y>0.31243</cdr:y>
    </cdr:from>
    <cdr:to>
      <cdr:x>0.90371</cdr:x>
      <cdr:y>0.43652</cdr:y>
    </cdr:to>
    <cdr:sp macro="" textlink="">
      <cdr:nvSpPr>
        <cdr:cNvPr id="8" name="TextBox 7"/>
        <cdr:cNvSpPr txBox="1"/>
      </cdr:nvSpPr>
      <cdr:spPr>
        <a:xfrm xmlns:a="http://schemas.openxmlformats.org/drawingml/2006/main">
          <a:off x="524795" y="453681"/>
          <a:ext cx="2226971" cy="18018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0.17098</cdr:x>
      <cdr:y>0.21572</cdr:y>
    </cdr:from>
    <cdr:to>
      <cdr:x>1</cdr:x>
      <cdr:y>0.57118</cdr:y>
    </cdr:to>
    <cdr:sp macro="" textlink="">
      <cdr:nvSpPr>
        <cdr:cNvPr id="9" name="TextBox 8"/>
        <cdr:cNvSpPr txBox="1"/>
      </cdr:nvSpPr>
      <cdr:spPr>
        <a:xfrm xmlns:a="http://schemas.openxmlformats.org/drawingml/2006/main">
          <a:off x="601172" y="280136"/>
          <a:ext cx="2914865" cy="4616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solidFill>
              <a:schemeClr val="accent1">
                <a:lumMod val="50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0.19252</cdr:x>
      <cdr:y>0.63861</cdr:y>
    </cdr:from>
    <cdr:to>
      <cdr:x>0.94335</cdr:x>
      <cdr:y>0.94683</cdr:y>
    </cdr:to>
    <cdr:sp macro="" textlink="">
      <cdr:nvSpPr>
        <cdr:cNvPr id="10" name="TextBox 9"/>
        <cdr:cNvSpPr txBox="1"/>
      </cdr:nvSpPr>
      <cdr:spPr>
        <a:xfrm xmlns:a="http://schemas.openxmlformats.org/drawingml/2006/main">
          <a:off x="586227" y="927317"/>
          <a:ext cx="2286235" cy="4475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100" dirty="0"/>
            <a:t> </a:t>
          </a:r>
        </a:p>
      </cdr:txBody>
    </cdr:sp>
  </cdr:relSizeAnchor>
  <cdr:relSizeAnchor xmlns:cdr="http://schemas.openxmlformats.org/drawingml/2006/chartDrawing">
    <cdr:from>
      <cdr:x>0.01744</cdr:x>
      <cdr:y>0</cdr:y>
    </cdr:from>
    <cdr:to>
      <cdr:x>0.23099</cdr:x>
      <cdr:y>0.57819</cdr:y>
    </cdr:to>
    <cdr:pic>
      <cdr:nvPicPr>
        <cdr:cNvPr id="2" name="chart">
          <a:extLst xmlns:a="http://schemas.openxmlformats.org/drawingml/2006/main">
            <a:ext uri="{FF2B5EF4-FFF2-40B4-BE49-F238E27FC236}">
              <a16:creationId xmlns:a16="http://schemas.microsoft.com/office/drawing/2014/main" id="{4C51E6CC-D3AA-D41E-0C8A-D65C679376A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duotone>
            <a:schemeClr val="accent1">
              <a:shade val="45000"/>
              <a:satMod val="135000"/>
            </a:schemeClr>
            <a:prstClr val="white"/>
          </a:duotone>
          <a:extLst>
            <a:ext uri="{BEBA8EAE-BF5A-486C-A8C5-ECC9F3942E4B}">
              <a14:imgProps xmlns:a14="http://schemas.microsoft.com/office/drawing/2010/main">
                <a14:imgLayer r:embed="rId2">
                  <a14:imgEffect>
                    <a14:colorTemperature colorTemp="6400"/>
                  </a14:imgEffect>
                </a14:imgLayer>
              </a14:imgProps>
            </a:ext>
          </a:extLst>
        </a:blip>
        <a:stretch xmlns:a="http://schemas.openxmlformats.org/drawingml/2006/main">
          <a:fillRect/>
        </a:stretch>
      </cdr:blipFill>
      <cdr:spPr>
        <a:xfrm xmlns:a="http://schemas.openxmlformats.org/drawingml/2006/main">
          <a:off x="79127" y="0"/>
          <a:ext cx="969148" cy="1068005"/>
        </a:xfrm>
        <a:prstGeom xmlns:a="http://schemas.openxmlformats.org/drawingml/2006/main" prst="rect">
          <a:avLst/>
        </a:prstGeom>
      </cdr:spPr>
    </cdr:pic>
  </cdr:relSizeAnchor>
  <cdr:relSizeAnchor xmlns:cdr="http://schemas.openxmlformats.org/drawingml/2006/chartDrawing">
    <cdr:from>
      <cdr:x>0.33813</cdr:x>
      <cdr:y>0.13432</cdr:y>
    </cdr:from>
    <cdr:to>
      <cdr:x>0.95975</cdr:x>
      <cdr:y>1</cdr:y>
    </cdr:to>
    <cdr:sp macro="" textlink="">
      <cdr:nvSpPr>
        <cdr:cNvPr id="11" name="TextBox 10"/>
        <cdr:cNvSpPr txBox="1"/>
      </cdr:nvSpPr>
      <cdr:spPr>
        <a:xfrm xmlns:a="http://schemas.openxmlformats.org/drawingml/2006/main">
          <a:off x="1188875" y="174435"/>
          <a:ext cx="2185639" cy="112417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600" b="1" dirty="0">
              <a:solidFill>
                <a:schemeClr val="accent1">
                  <a:lumMod val="50000"/>
                </a:schemeClr>
              </a:solidFill>
              <a:latin typeface="Arial" panose="020B0604020202020204" pitchFamily="34" charset="0"/>
              <a:cs typeface="Arial" panose="020B0604020202020204" pitchFamily="34" charset="0"/>
            </a:rPr>
            <a:t>КРС 21758 голов</a:t>
          </a:r>
        </a:p>
        <a:p xmlns:a="http://schemas.openxmlformats.org/drawingml/2006/main">
          <a:r>
            <a:rPr lang="ru-RU" sz="1400" dirty="0">
              <a:solidFill>
                <a:schemeClr val="accent1">
                  <a:lumMod val="50000"/>
                </a:schemeClr>
              </a:solidFill>
            </a:rPr>
            <a:t>в т.ч. 9547 коров</a:t>
          </a:r>
        </a:p>
        <a:p xmlns:a="http://schemas.openxmlformats.org/drawingml/2006/main">
          <a:r>
            <a:rPr lang="ru-RU" sz="1600" b="1" dirty="0">
              <a:solidFill>
                <a:schemeClr val="accent1">
                  <a:lumMod val="50000"/>
                </a:schemeClr>
              </a:solidFill>
              <a:latin typeface="Arial" panose="020B0604020202020204" pitchFamily="34" charset="0"/>
              <a:cs typeface="Arial" panose="020B0604020202020204" pitchFamily="34" charset="0"/>
            </a:rPr>
            <a:t>Мелкий рогатый скот </a:t>
          </a:r>
        </a:p>
        <a:p xmlns:a="http://schemas.openxmlformats.org/drawingml/2006/main">
          <a:r>
            <a:rPr lang="ru-RU" sz="1400" dirty="0">
              <a:solidFill>
                <a:schemeClr val="accent1">
                  <a:lumMod val="50000"/>
                </a:schemeClr>
              </a:solidFill>
              <a:latin typeface="Arial" panose="020B0604020202020204" pitchFamily="34" charset="0"/>
              <a:cs typeface="Arial" panose="020B0604020202020204" pitchFamily="34" charset="0"/>
            </a:rPr>
            <a:t>2 385 голов</a:t>
          </a:r>
        </a:p>
        <a:p xmlns:a="http://schemas.openxmlformats.org/drawingml/2006/main">
          <a:r>
            <a:rPr lang="ru-RU" sz="1400" b="1" dirty="0">
              <a:solidFill>
                <a:schemeClr val="accent1">
                  <a:lumMod val="50000"/>
                </a:schemeClr>
              </a:solidFill>
              <a:latin typeface="Arial" panose="020B0604020202020204" pitchFamily="34" charset="0"/>
              <a:cs typeface="Arial" panose="020B0604020202020204" pitchFamily="34" charset="0"/>
            </a:rPr>
            <a:t>Свиньи </a:t>
          </a:r>
          <a:endParaRPr lang="ru-RU" b="1" dirty="0">
            <a:solidFill>
              <a:schemeClr val="accent1">
                <a:lumMod val="50000"/>
              </a:schemeClr>
            </a:solidFill>
          </a:endParaRPr>
        </a:p>
        <a:p xmlns:a="http://schemas.openxmlformats.org/drawingml/2006/main">
          <a:r>
            <a:rPr lang="ru-RU" sz="1400" dirty="0">
              <a:solidFill>
                <a:schemeClr val="accent1">
                  <a:lumMod val="50000"/>
                </a:schemeClr>
              </a:solidFill>
              <a:latin typeface="Arial" panose="020B0604020202020204" pitchFamily="34" charset="0"/>
              <a:cs typeface="Arial" panose="020B0604020202020204" pitchFamily="34" charset="0"/>
            </a:rPr>
            <a:t>2 205 голов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B37D7-8989-964D-A8C1-BF06A633812A}" type="datetimeFigureOut">
              <a:rPr lang="x-none" smtClean="0"/>
              <a:t>05.02.2026</a:t>
            </a:fld>
            <a:endParaRPr lang="x-none"/>
          </a:p>
        </p:txBody>
      </p:sp>
      <p:sp>
        <p:nvSpPr>
          <p:cNvPr id="4" name="Образ слайда 3"/>
          <p:cNvSpPr>
            <a:spLocks noGrp="1" noRot="1" noChangeAspect="1"/>
          </p:cNvSpPr>
          <p:nvPr>
            <p:ph type="sldImg" idx="2"/>
          </p:nvPr>
        </p:nvSpPr>
        <p:spPr>
          <a:xfrm>
            <a:off x="1200150" y="1143000"/>
            <a:ext cx="4457700" cy="3086100"/>
          </a:xfrm>
          <a:prstGeom prst="rect">
            <a:avLst/>
          </a:prstGeom>
          <a:noFill/>
          <a:ln w="12700">
            <a:solidFill>
              <a:prstClr val="black"/>
            </a:solidFill>
          </a:ln>
        </p:spPr>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20CD8-132A-1A42-9C3F-9E9662FD4B9F}" type="slidenum">
              <a:rPr lang="x-none" smtClean="0"/>
              <a:t>‹#›</a:t>
            </a:fld>
            <a:endParaRPr lang="x-none"/>
          </a:p>
        </p:txBody>
      </p:sp>
    </p:spTree>
    <p:extLst>
      <p:ext uri="{BB962C8B-B14F-4D97-AF65-F5344CB8AC3E}">
        <p14:creationId xmlns:p14="http://schemas.microsoft.com/office/powerpoint/2010/main" val="3310699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5D20CD8-132A-1A42-9C3F-9E9662FD4B9F}" type="slidenum">
              <a:rPr lang="x-none" smtClean="0"/>
              <a:t>2</a:t>
            </a:fld>
            <a:endParaRPr lang="x-none"/>
          </a:p>
        </p:txBody>
      </p:sp>
    </p:spTree>
    <p:extLst>
      <p:ext uri="{BB962C8B-B14F-4D97-AF65-F5344CB8AC3E}">
        <p14:creationId xmlns:p14="http://schemas.microsoft.com/office/powerpoint/2010/main" val="350872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45D20CD8-132A-1A42-9C3F-9E9662FD4B9F}" type="slidenum">
              <a:rPr lang="x-none" smtClean="0"/>
              <a:t>4</a:t>
            </a:fld>
            <a:endParaRPr lang="x-none"/>
          </a:p>
        </p:txBody>
      </p:sp>
    </p:spTree>
    <p:extLst>
      <p:ext uri="{BB962C8B-B14F-4D97-AF65-F5344CB8AC3E}">
        <p14:creationId xmlns:p14="http://schemas.microsoft.com/office/powerpoint/2010/main" val="2118345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a:p>
        </p:txBody>
      </p:sp>
      <p:sp>
        <p:nvSpPr>
          <p:cNvPr id="4" name="Номер слайда 3"/>
          <p:cNvSpPr>
            <a:spLocks noGrp="1"/>
          </p:cNvSpPr>
          <p:nvPr>
            <p:ph type="sldNum" sz="quarter" idx="5"/>
          </p:nvPr>
        </p:nvSpPr>
        <p:spPr/>
        <p:txBody>
          <a:bodyPr/>
          <a:lstStyle/>
          <a:p>
            <a:fld id="{45D20CD8-132A-1A42-9C3F-9E9662FD4B9F}" type="slidenum">
              <a:rPr lang="x-none" smtClean="0"/>
              <a:t>5</a:t>
            </a:fld>
            <a:endParaRPr lang="x-none"/>
          </a:p>
        </p:txBody>
      </p:sp>
    </p:spTree>
    <p:extLst>
      <p:ext uri="{BB962C8B-B14F-4D97-AF65-F5344CB8AC3E}">
        <p14:creationId xmlns:p14="http://schemas.microsoft.com/office/powerpoint/2010/main" val="1253786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5D20CD8-132A-1A42-9C3F-9E9662FD4B9F}" type="slidenum">
              <a:rPr lang="x-none" smtClean="0"/>
              <a:t>6</a:t>
            </a:fld>
            <a:endParaRPr lang="x-none"/>
          </a:p>
        </p:txBody>
      </p:sp>
    </p:spTree>
    <p:extLst>
      <p:ext uri="{BB962C8B-B14F-4D97-AF65-F5344CB8AC3E}">
        <p14:creationId xmlns:p14="http://schemas.microsoft.com/office/powerpoint/2010/main" val="3426483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a:p>
        </p:txBody>
      </p:sp>
      <p:sp>
        <p:nvSpPr>
          <p:cNvPr id="4" name="Номер слайда 3"/>
          <p:cNvSpPr>
            <a:spLocks noGrp="1"/>
          </p:cNvSpPr>
          <p:nvPr>
            <p:ph type="sldNum" sz="quarter" idx="5"/>
          </p:nvPr>
        </p:nvSpPr>
        <p:spPr/>
        <p:txBody>
          <a:bodyPr/>
          <a:lstStyle/>
          <a:p>
            <a:fld id="{45D20CD8-132A-1A42-9C3F-9E9662FD4B9F}" type="slidenum">
              <a:rPr lang="x-none" smtClean="0"/>
              <a:t>7</a:t>
            </a:fld>
            <a:endParaRPr lang="x-none"/>
          </a:p>
        </p:txBody>
      </p:sp>
    </p:spTree>
    <p:extLst>
      <p:ext uri="{BB962C8B-B14F-4D97-AF65-F5344CB8AC3E}">
        <p14:creationId xmlns:p14="http://schemas.microsoft.com/office/powerpoint/2010/main" val="218284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a:p>
        </p:txBody>
      </p:sp>
      <p:sp>
        <p:nvSpPr>
          <p:cNvPr id="4" name="Номер слайда 3"/>
          <p:cNvSpPr>
            <a:spLocks noGrp="1"/>
          </p:cNvSpPr>
          <p:nvPr>
            <p:ph type="sldNum" sz="quarter" idx="5"/>
          </p:nvPr>
        </p:nvSpPr>
        <p:spPr/>
        <p:txBody>
          <a:bodyPr/>
          <a:lstStyle/>
          <a:p>
            <a:fld id="{45D20CD8-132A-1A42-9C3F-9E9662FD4B9F}" type="slidenum">
              <a:rPr lang="x-none" smtClean="0"/>
              <a:t>8</a:t>
            </a:fld>
            <a:endParaRPr lang="x-none"/>
          </a:p>
        </p:txBody>
      </p:sp>
    </p:spTree>
    <p:extLst>
      <p:ext uri="{BB962C8B-B14F-4D97-AF65-F5344CB8AC3E}">
        <p14:creationId xmlns:p14="http://schemas.microsoft.com/office/powerpoint/2010/main" val="496060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a:p>
        </p:txBody>
      </p:sp>
      <p:sp>
        <p:nvSpPr>
          <p:cNvPr id="4" name="Номер слайда 3"/>
          <p:cNvSpPr>
            <a:spLocks noGrp="1"/>
          </p:cNvSpPr>
          <p:nvPr>
            <p:ph type="sldNum" sz="quarter" idx="5"/>
          </p:nvPr>
        </p:nvSpPr>
        <p:spPr/>
        <p:txBody>
          <a:bodyPr/>
          <a:lstStyle/>
          <a:p>
            <a:fld id="{45D20CD8-132A-1A42-9C3F-9E9662FD4B9F}" type="slidenum">
              <a:rPr lang="x-none" smtClean="0"/>
              <a:t>9</a:t>
            </a:fld>
            <a:endParaRPr lang="x-none"/>
          </a:p>
        </p:txBody>
      </p:sp>
    </p:spTree>
    <p:extLst>
      <p:ext uri="{BB962C8B-B14F-4D97-AF65-F5344CB8AC3E}">
        <p14:creationId xmlns:p14="http://schemas.microsoft.com/office/powerpoint/2010/main" val="1170714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BCC1B-C639-1BB8-956F-A6C62B6E82E9}"/>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DF1485FD-BE14-D346-9FB3-2D5150BEABE6}"/>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B5966B83-3494-8F01-AF2D-1BEBA2A72379}"/>
              </a:ext>
            </a:extLst>
          </p:cNvPr>
          <p:cNvSpPr>
            <a:spLocks noGrp="1"/>
          </p:cNvSpPr>
          <p:nvPr>
            <p:ph type="body" idx="1"/>
          </p:nvPr>
        </p:nvSpPr>
        <p:spPr/>
        <p:txBody>
          <a:bodyPr/>
          <a:lstStyle/>
          <a:p>
            <a:endParaRPr lang="x-none"/>
          </a:p>
        </p:txBody>
      </p:sp>
      <p:sp>
        <p:nvSpPr>
          <p:cNvPr id="4" name="Номер слайда 3">
            <a:extLst>
              <a:ext uri="{FF2B5EF4-FFF2-40B4-BE49-F238E27FC236}">
                <a16:creationId xmlns:a16="http://schemas.microsoft.com/office/drawing/2014/main" id="{CF3A82F7-7F86-790C-AC05-42214FC78951}"/>
              </a:ext>
            </a:extLst>
          </p:cNvPr>
          <p:cNvSpPr>
            <a:spLocks noGrp="1"/>
          </p:cNvSpPr>
          <p:nvPr>
            <p:ph type="sldNum" sz="quarter" idx="5"/>
          </p:nvPr>
        </p:nvSpPr>
        <p:spPr/>
        <p:txBody>
          <a:bodyPr/>
          <a:lstStyle/>
          <a:p>
            <a:fld id="{45D20CD8-132A-1A42-9C3F-9E9662FD4B9F}" type="slidenum">
              <a:rPr lang="x-none" smtClean="0"/>
              <a:t>10</a:t>
            </a:fld>
            <a:endParaRPr lang="x-none"/>
          </a:p>
        </p:txBody>
      </p:sp>
    </p:spTree>
    <p:extLst>
      <p:ext uri="{BB962C8B-B14F-4D97-AF65-F5344CB8AC3E}">
        <p14:creationId xmlns:p14="http://schemas.microsoft.com/office/powerpoint/2010/main" val="3010114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31559-EADC-79EB-7F8B-04D5738274A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9AC4695-8094-06C7-FE0F-93C5DEBC1D6C}"/>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105C56B6-71B7-84DB-5AF2-66510E68B559}"/>
              </a:ext>
            </a:extLst>
          </p:cNvPr>
          <p:cNvSpPr>
            <a:spLocks noGrp="1"/>
          </p:cNvSpPr>
          <p:nvPr>
            <p:ph type="body" idx="1"/>
          </p:nvPr>
        </p:nvSpPr>
        <p:spPr/>
        <p:txBody>
          <a:bodyPr/>
          <a:lstStyle/>
          <a:p>
            <a:endParaRPr lang="x-none"/>
          </a:p>
        </p:txBody>
      </p:sp>
      <p:sp>
        <p:nvSpPr>
          <p:cNvPr id="4" name="Номер слайда 3">
            <a:extLst>
              <a:ext uri="{FF2B5EF4-FFF2-40B4-BE49-F238E27FC236}">
                <a16:creationId xmlns:a16="http://schemas.microsoft.com/office/drawing/2014/main" id="{3CDA50FF-5113-9FAF-68FB-99BD561CEB6D}"/>
              </a:ext>
            </a:extLst>
          </p:cNvPr>
          <p:cNvSpPr>
            <a:spLocks noGrp="1"/>
          </p:cNvSpPr>
          <p:nvPr>
            <p:ph type="sldNum" sz="quarter" idx="5"/>
          </p:nvPr>
        </p:nvSpPr>
        <p:spPr/>
        <p:txBody>
          <a:bodyPr/>
          <a:lstStyle/>
          <a:p>
            <a:fld id="{45D20CD8-132A-1A42-9C3F-9E9662FD4B9F}" type="slidenum">
              <a:rPr lang="x-none" smtClean="0"/>
              <a:t>11</a:t>
            </a:fld>
            <a:endParaRPr lang="x-none"/>
          </a:p>
        </p:txBody>
      </p:sp>
    </p:spTree>
    <p:extLst>
      <p:ext uri="{BB962C8B-B14F-4D97-AF65-F5344CB8AC3E}">
        <p14:creationId xmlns:p14="http://schemas.microsoft.com/office/powerpoint/2010/main" val="2234623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a:p>
        </p:txBody>
      </p:sp>
      <p:sp>
        <p:nvSpPr>
          <p:cNvPr id="4" name="Номер слайда 3"/>
          <p:cNvSpPr>
            <a:spLocks noGrp="1"/>
          </p:cNvSpPr>
          <p:nvPr>
            <p:ph type="sldNum" sz="quarter" idx="5"/>
          </p:nvPr>
        </p:nvSpPr>
        <p:spPr/>
        <p:txBody>
          <a:bodyPr/>
          <a:lstStyle/>
          <a:p>
            <a:fld id="{45D20CD8-132A-1A42-9C3F-9E9662FD4B9F}" type="slidenum">
              <a:rPr lang="x-none" smtClean="0"/>
              <a:t>12</a:t>
            </a:fld>
            <a:endParaRPr lang="x-none"/>
          </a:p>
        </p:txBody>
      </p:sp>
    </p:spTree>
    <p:extLst>
      <p:ext uri="{BB962C8B-B14F-4D97-AF65-F5344CB8AC3E}">
        <p14:creationId xmlns:p14="http://schemas.microsoft.com/office/powerpoint/2010/main" val="742425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a:p>
        </p:txBody>
      </p:sp>
      <p:sp>
        <p:nvSpPr>
          <p:cNvPr id="4" name="Номер слайда 3"/>
          <p:cNvSpPr>
            <a:spLocks noGrp="1"/>
          </p:cNvSpPr>
          <p:nvPr>
            <p:ph type="sldNum" sz="quarter" idx="5"/>
          </p:nvPr>
        </p:nvSpPr>
        <p:spPr/>
        <p:txBody>
          <a:bodyPr/>
          <a:lstStyle/>
          <a:p>
            <a:fld id="{45D20CD8-132A-1A42-9C3F-9E9662FD4B9F}" type="slidenum">
              <a:rPr lang="x-none" smtClean="0"/>
              <a:t>13</a:t>
            </a:fld>
            <a:endParaRPr lang="x-none"/>
          </a:p>
        </p:txBody>
      </p:sp>
    </p:spTree>
    <p:extLst>
      <p:ext uri="{BB962C8B-B14F-4D97-AF65-F5344CB8AC3E}">
        <p14:creationId xmlns:p14="http://schemas.microsoft.com/office/powerpoint/2010/main" val="3691841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a:p>
        </p:txBody>
      </p:sp>
      <p:sp>
        <p:nvSpPr>
          <p:cNvPr id="4" name="Номер слайда 3"/>
          <p:cNvSpPr>
            <a:spLocks noGrp="1"/>
          </p:cNvSpPr>
          <p:nvPr>
            <p:ph type="sldNum" sz="quarter" idx="5"/>
          </p:nvPr>
        </p:nvSpPr>
        <p:spPr/>
        <p:txBody>
          <a:bodyPr/>
          <a:lstStyle/>
          <a:p>
            <a:fld id="{45D20CD8-132A-1A42-9C3F-9E9662FD4B9F}" type="slidenum">
              <a:rPr lang="x-none" smtClean="0"/>
              <a:t>14</a:t>
            </a:fld>
            <a:endParaRPr lang="x-none"/>
          </a:p>
        </p:txBody>
      </p:sp>
    </p:spTree>
    <p:extLst>
      <p:ext uri="{BB962C8B-B14F-4D97-AF65-F5344CB8AC3E}">
        <p14:creationId xmlns:p14="http://schemas.microsoft.com/office/powerpoint/2010/main" val="898463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ru-RU"/>
              <a:t>Образец заголовка</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a:p>
        </p:txBody>
      </p:sp>
      <p:sp>
        <p:nvSpPr>
          <p:cNvPr id="4" name="Date Placeholder 3"/>
          <p:cNvSpPr>
            <a:spLocks noGrp="1"/>
          </p:cNvSpPr>
          <p:nvPr>
            <p:ph type="dt" sz="half" idx="10"/>
          </p:nvPr>
        </p:nvSpPr>
        <p:spPr/>
        <p:txBody>
          <a:bodyPr/>
          <a:lstStyle/>
          <a:p>
            <a:fld id="{E9708016-56EC-0A43-ADB2-8D6B320CC239}" type="datetime1">
              <a:rPr lang="ru-RU" smtClean="0"/>
              <a:t>05.02.2026</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F3749720-1430-DF46-8A1E-D768C54B98EF}" type="slidenum">
              <a:rPr lang="x-none" smtClean="0"/>
              <a:t>‹#›</a:t>
            </a:fld>
            <a:endParaRPr lang="x-none"/>
          </a:p>
        </p:txBody>
      </p:sp>
    </p:spTree>
    <p:extLst>
      <p:ext uri="{BB962C8B-B14F-4D97-AF65-F5344CB8AC3E}">
        <p14:creationId xmlns:p14="http://schemas.microsoft.com/office/powerpoint/2010/main" val="1562644953"/>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ru-RU"/>
              <a:t>Образец заголовка</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29ACFB-CE6A-F744-9AEA-E08B5B8BAE3D}" type="datetime1">
              <a:rPr lang="ru-RU" smtClean="0"/>
              <a:t>05.02.2026</a:t>
            </a:fld>
            <a:endParaRPr lang="x-non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49720-1430-DF46-8A1E-D768C54B98EF}" type="slidenum">
              <a:rPr lang="x-none" smtClean="0"/>
              <a:t>‹#›</a:t>
            </a:fld>
            <a:endParaRPr lang="x-none"/>
          </a:p>
        </p:txBody>
      </p:sp>
    </p:spTree>
    <p:extLst>
      <p:ext uri="{BB962C8B-B14F-4D97-AF65-F5344CB8AC3E}">
        <p14:creationId xmlns:p14="http://schemas.microsoft.com/office/powerpoint/2010/main" val="3299224406"/>
      </p:ext>
    </p:extLst>
  </p:cSld>
  <p:clrMap bg1="lt1" tx1="dk1" bg2="lt2" tx2="dk2" accent1="accent1" accent2="accent2" accent3="accent3" accent4="accent4" accent5="accent5" accent6="accent6" hlink="hlink" folHlink="folHlink"/>
  <p:sldLayoutIdLst>
    <p:sldLayoutId id="2147483661" r:id="rId1"/>
  </p:sldLayoutIdLst>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20.pn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4.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chart" Target="../charts/chart1.xml"/><Relationship Id="rId7" Type="http://schemas.openxmlformats.org/officeDocument/2006/relationships/image" Target="../media/image33.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svg"/><Relationship Id="rId10" Type="http://schemas.openxmlformats.org/officeDocument/2006/relationships/image" Target="../media/image34.png"/><Relationship Id="rId4" Type="http://schemas.openxmlformats.org/officeDocument/2006/relationships/image" Target="../media/image30.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notesSlide" Target="../notesSlides/notesSlide3.xml"/><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 Id="rId14" Type="http://schemas.openxmlformats.org/officeDocument/2006/relationships/image" Target="../media/image46.svg"/></Relationships>
</file>

<file path=ppt/slides/_rels/slide6.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3.xml"/><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34.png"/><Relationship Id="rId4" Type="http://schemas.openxmlformats.org/officeDocument/2006/relationships/chart" Target="../charts/chart4.xml"/><Relationship Id="rId9"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8.svg"/><Relationship Id="rId11" Type="http://schemas.openxmlformats.org/officeDocument/2006/relationships/image" Target="../media/image47.png"/><Relationship Id="rId5" Type="http://schemas.openxmlformats.org/officeDocument/2006/relationships/image" Target="../media/image5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s>
</file>

<file path=ppt/slides/_rels/slide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6.jpeg"/><Relationship Id="rId11" Type="http://schemas.openxmlformats.org/officeDocument/2006/relationships/image" Target="../media/image71.jpeg"/><Relationship Id="rId5" Type="http://schemas.openxmlformats.org/officeDocument/2006/relationships/image" Target="../media/image65.jpeg"/><Relationship Id="rId10" Type="http://schemas.openxmlformats.org/officeDocument/2006/relationships/image" Target="../media/image70.jpeg"/><Relationship Id="rId4" Type="http://schemas.openxmlformats.org/officeDocument/2006/relationships/image" Target="../media/image64.jpeg"/><Relationship Id="rId9" Type="http://schemas.openxmlformats.org/officeDocument/2006/relationships/image" Target="../media/image69.jpeg"/></Relationships>
</file>

<file path=ppt/slides/_rels/slide9.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34.png"/><Relationship Id="rId3" Type="http://schemas.openxmlformats.org/officeDocument/2006/relationships/image" Target="../media/image72.png"/><Relationship Id="rId7" Type="http://schemas.openxmlformats.org/officeDocument/2006/relationships/image" Target="../media/image76.jpeg"/><Relationship Id="rId12" Type="http://schemas.openxmlformats.org/officeDocument/2006/relationships/image" Target="../media/image8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5.sv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jpeg"/><Relationship Id="rId9" Type="http://schemas.openxmlformats.org/officeDocument/2006/relationships/image" Target="../media/image78.png"/></Relationships>
</file>

<file path=ppt/slides/_rels/slide1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1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85.png"/></Relationships>
</file>

<file path=ppt/slides/_rels/slide1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8.png"/><Relationship Id="rId4" Type="http://schemas.openxmlformats.org/officeDocument/2006/relationships/image" Target="../media/image87.png"/></Relationships>
</file>

<file path=ppt/slides/_rels/slide14.xml.rels><?xml version="1.0" encoding="UTF-8" standalone="yes"?>
<Relationships xmlns="http://schemas.openxmlformats.org/package/2006/relationships"><Relationship Id="rId8" Type="http://schemas.openxmlformats.org/officeDocument/2006/relationships/image" Target="../media/image75.svg"/><Relationship Id="rId13" Type="http://schemas.openxmlformats.org/officeDocument/2006/relationships/image" Target="../media/image87.png"/><Relationship Id="rId3" Type="http://schemas.openxmlformats.org/officeDocument/2006/relationships/image" Target="../media/image89.png"/><Relationship Id="rId7" Type="http://schemas.openxmlformats.org/officeDocument/2006/relationships/image" Target="../media/image74.png"/><Relationship Id="rId12" Type="http://schemas.openxmlformats.org/officeDocument/2006/relationships/image" Target="../media/image96.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92.svg"/><Relationship Id="rId11" Type="http://schemas.openxmlformats.org/officeDocument/2006/relationships/image" Target="../media/image95.png"/><Relationship Id="rId5" Type="http://schemas.openxmlformats.org/officeDocument/2006/relationships/image" Target="../media/image91.png"/><Relationship Id="rId10" Type="http://schemas.openxmlformats.org/officeDocument/2006/relationships/image" Target="../media/image94.svg"/><Relationship Id="rId4" Type="http://schemas.openxmlformats.org/officeDocument/2006/relationships/image" Target="../media/image90.svg"/><Relationship Id="rId9" Type="http://schemas.openxmlformats.org/officeDocument/2006/relationships/image" Target="../media/image93.png"/><Relationship Id="rId1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User\Desktop\tsimlyansk-reservoir-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719555" cy="3590925"/>
          </a:xfrm>
          <a:prstGeom prst="rect">
            <a:avLst/>
          </a:prstGeom>
          <a:noFill/>
          <a:extLst>
            <a:ext uri="{909E8E84-426E-40DD-AFC4-6F175D3DCCD1}">
              <a14:hiddenFill xmlns:a14="http://schemas.microsoft.com/office/drawing/2010/main">
                <a:solidFill>
                  <a:srgbClr val="FFFFFF"/>
                </a:solidFill>
              </a14:hiddenFill>
            </a:ext>
          </a:extLst>
        </p:spPr>
      </p:pic>
      <p:sp>
        <p:nvSpPr>
          <p:cNvPr id="7" name="Скругленный прямоугольник 6">
            <a:extLst>
              <a:ext uri="{FF2B5EF4-FFF2-40B4-BE49-F238E27FC236}">
                <a16:creationId xmlns:a16="http://schemas.microsoft.com/office/drawing/2014/main" id="{F35A2E48-CBA7-81AD-1A95-7B102E7F945B}"/>
              </a:ext>
            </a:extLst>
          </p:cNvPr>
          <p:cNvSpPr/>
          <p:nvPr/>
        </p:nvSpPr>
        <p:spPr>
          <a:xfrm>
            <a:off x="7613351" y="158307"/>
            <a:ext cx="2153465" cy="727622"/>
          </a:xfrm>
          <a:prstGeom prst="roundRect">
            <a:avLst>
              <a:gd name="adj" fmla="val 27462"/>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720000" rtlCol="0" anchor="ctr"/>
          <a:lstStyle/>
          <a:p>
            <a:pPr marL="0" marR="0" lvl="0" indent="0" algn="l" defTabSz="457200" rtl="0" eaLnBrk="1" fontAlgn="auto" latinLnBrk="0" hangingPunct="1">
              <a:lnSpc>
                <a:spcPct val="100000"/>
              </a:lnSpc>
              <a:spcBef>
                <a:spcPct val="0"/>
              </a:spcBef>
              <a:spcAft>
                <a:spcPct val="0"/>
              </a:spcAft>
              <a:buClrTx/>
              <a:buSzTx/>
              <a:buFontTx/>
              <a:buNone/>
              <a:defRPr/>
            </a:pPr>
            <a:r>
              <a:rPr lang="ru-RU" sz="800" b="1" dirty="0">
                <a:solidFill>
                  <a:prstClr val="black"/>
                </a:solidFill>
                <a:latin typeface="Arial" panose="020B0604020202020204" pitchFamily="34" charset="0"/>
                <a:cs typeface="Arial" panose="020B0604020202020204" pitchFamily="34" charset="0"/>
              </a:rPr>
              <a:t>ВОЛГОГРАДСКАЯ ОБЛАСТЬ </a:t>
            </a:r>
            <a:endParaRPr kumimoji="0" lang="x-none" sz="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Скругленный прямоугольник 18">
            <a:extLst>
              <a:ext uri="{FF2B5EF4-FFF2-40B4-BE49-F238E27FC236}">
                <a16:creationId xmlns:a16="http://schemas.microsoft.com/office/drawing/2014/main" id="{F5C67211-303C-B1E1-A395-221ED7DB4133}"/>
              </a:ext>
            </a:extLst>
          </p:cNvPr>
          <p:cNvSpPr/>
          <p:nvPr/>
        </p:nvSpPr>
        <p:spPr>
          <a:xfrm>
            <a:off x="9039194" y="158307"/>
            <a:ext cx="727622" cy="727622"/>
          </a:xfrm>
          <a:prstGeom prst="roundRect">
            <a:avLst>
              <a:gd name="adj" fmla="val 28568"/>
            </a:avLst>
          </a:prstGeom>
          <a:solidFill>
            <a:srgbClr val="FEFEFE"/>
          </a:solidFill>
          <a:ln>
            <a:noFill/>
          </a:ln>
          <a:effectLst>
            <a:outerShdw blurRad="106087" sx="89633" sy="89633" algn="ctr" rotWithShape="0">
              <a:prstClr val="black">
                <a:alpha val="92292"/>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TextBox 2">
            <a:extLst>
              <a:ext uri="{FF2B5EF4-FFF2-40B4-BE49-F238E27FC236}">
                <a16:creationId xmlns:a16="http://schemas.microsoft.com/office/drawing/2014/main" id="{912D699B-3924-518D-6259-49B5096496FC}"/>
              </a:ext>
            </a:extLst>
          </p:cNvPr>
          <p:cNvSpPr txBox="1"/>
          <p:nvPr/>
        </p:nvSpPr>
        <p:spPr>
          <a:xfrm>
            <a:off x="627016" y="4880597"/>
            <a:ext cx="7317882" cy="738664"/>
          </a:xfrm>
          <a:prstGeom prst="rect">
            <a:avLst/>
          </a:prstGeom>
          <a:noFill/>
        </p:spPr>
        <p:txBody>
          <a:bodyPr wrap="square" lIns="0" tIns="0" rIns="0" bIns="0" rtlCol="0">
            <a:spAutoFit/>
          </a:bodyPr>
          <a:lstStyle/>
          <a:p>
            <a:r>
              <a:rPr lang="x-none" sz="2400">
                <a:latin typeface="Arial" panose="020B0604020202020204" pitchFamily="34" charset="0"/>
                <a:cs typeface="Arial" panose="020B0604020202020204" pitchFamily="34" charset="0"/>
              </a:rPr>
              <a:t>ИНВЕСТИЦИОННЫЙ ПРОФИЛЬ </a:t>
            </a:r>
            <a:endParaRPr lang="ru-RU" sz="2400" b="1" dirty="0">
              <a:latin typeface="Arial" panose="020B0604020202020204" pitchFamily="34" charset="0"/>
              <a:cs typeface="Arial" panose="020B0604020202020204" pitchFamily="34" charset="0"/>
            </a:endParaRPr>
          </a:p>
          <a:p>
            <a:r>
              <a:rPr lang="ru-RU" sz="2400" b="1" dirty="0">
                <a:latin typeface="Arial" panose="020B0604020202020204" pitchFamily="34" charset="0"/>
                <a:cs typeface="Arial" panose="020B0604020202020204" pitchFamily="34" charset="0"/>
              </a:rPr>
              <a:t>КАЛАЧЕВСКОГО МУНИЦИПАЛЬНОГО РАЙОНА </a:t>
            </a:r>
            <a:endParaRPr lang="x-none" sz="2400" b="1">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D8FDDAF-2233-3B22-2472-B4AB898D053E}"/>
              </a:ext>
            </a:extLst>
          </p:cNvPr>
          <p:cNvSpPr txBox="1"/>
          <p:nvPr/>
        </p:nvSpPr>
        <p:spPr>
          <a:xfrm>
            <a:off x="9290859" y="459640"/>
            <a:ext cx="224290" cy="138499"/>
          </a:xfrm>
          <a:prstGeom prst="rect">
            <a:avLst/>
          </a:prstGeom>
          <a:noFill/>
        </p:spPr>
        <p:txBody>
          <a:bodyPr wrap="square" lIns="0" tIns="0" rIns="0" bIns="0" rtlCol="0">
            <a:spAutoFit/>
          </a:bodyPr>
          <a:lstStyle/>
          <a:p>
            <a:pPr algn="ctr"/>
            <a:r>
              <a:rPr lang="x-none" sz="300" b="1">
                <a:latin typeface="Arial" panose="020B0604020202020204" pitchFamily="34" charset="0"/>
                <a:cs typeface="Arial" panose="020B0604020202020204" pitchFamily="34" charset="0"/>
              </a:rPr>
              <a:t>поместить герб области</a:t>
            </a:r>
          </a:p>
        </p:txBody>
      </p:sp>
      <p:sp>
        <p:nvSpPr>
          <p:cNvPr id="9" name="TextBox 8">
            <a:extLst>
              <a:ext uri="{FF2B5EF4-FFF2-40B4-BE49-F238E27FC236}">
                <a16:creationId xmlns:a16="http://schemas.microsoft.com/office/drawing/2014/main" id="{2331722E-E874-1A99-07C5-CE6DC9B6B33C}"/>
              </a:ext>
            </a:extLst>
          </p:cNvPr>
          <p:cNvSpPr txBox="1"/>
          <p:nvPr/>
        </p:nvSpPr>
        <p:spPr>
          <a:xfrm>
            <a:off x="7856283" y="3510169"/>
            <a:ext cx="1674800" cy="415498"/>
          </a:xfrm>
          <a:prstGeom prst="rect">
            <a:avLst/>
          </a:prstGeom>
          <a:noFill/>
        </p:spPr>
        <p:txBody>
          <a:bodyPr wrap="square" lIns="0" tIns="0" rIns="0" bIns="0" rtlCol="0">
            <a:spAutoFit/>
          </a:bodyPr>
          <a:lstStyle/>
          <a:p>
            <a:r>
              <a:rPr lang="x-none" sz="900" b="1">
                <a:solidFill>
                  <a:schemeClr val="bg1"/>
                </a:solidFill>
                <a:latin typeface="Arial" panose="020B0604020202020204" pitchFamily="34" charset="0"/>
                <a:cs typeface="Arial" panose="020B0604020202020204" pitchFamily="34" charset="0"/>
              </a:rPr>
              <a:t>В РАМКЕ СЛЕДУЕТ КРУПНО РАЗМЕСТИТЬ ГЕРБ ВАШЕГО МУНИЦИПАЛИТЕТА</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6283" y="1553069"/>
            <a:ext cx="1863272" cy="308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User\Desktop\png-clipart-kotelnikovo-volgograd-oblast-coat-of-arms-flag-of-volgograd-oblast-volgograd-kotelnikovo-volgograd-oblas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5281" y="158307"/>
            <a:ext cx="772383" cy="727622"/>
          </a:xfrm>
          <a:prstGeom prst="rect">
            <a:avLst/>
          </a:prstGeom>
          <a:solidFill>
            <a:schemeClr val="bg1">
              <a:lumMod val="85000"/>
            </a:schemeClr>
          </a:solidFill>
        </p:spPr>
      </p:pic>
    </p:spTree>
    <p:extLst>
      <p:ext uri="{BB962C8B-B14F-4D97-AF65-F5344CB8AC3E}">
        <p14:creationId xmlns:p14="http://schemas.microsoft.com/office/powerpoint/2010/main" val="89583165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1274" y="74727"/>
            <a:ext cx="21526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Скругленный прямоугольник 1">
            <a:extLst>
              <a:ext uri="{FF2B5EF4-FFF2-40B4-BE49-F238E27FC236}">
                <a16:creationId xmlns:a16="http://schemas.microsoft.com/office/drawing/2014/main" id="{CD619759-1B46-A085-9BEA-16699177FCA2}"/>
              </a:ext>
            </a:extLst>
          </p:cNvPr>
          <p:cNvSpPr/>
          <p:nvPr/>
        </p:nvSpPr>
        <p:spPr>
          <a:xfrm>
            <a:off x="627017" y="163628"/>
            <a:ext cx="1048070" cy="273844"/>
          </a:xfrm>
          <a:prstGeom prst="roundRect">
            <a:avLst>
              <a:gd name="adj" fmla="val 50000"/>
            </a:avLst>
          </a:prstGeom>
          <a:solidFill>
            <a:srgbClr val="4756A0"/>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0" rIns="0" bIns="0" rtlCol="0" anchor="ctr"/>
          <a:lstStyle/>
          <a:p>
            <a:r>
              <a:rPr lang="x-none" sz="800" b="1">
                <a:solidFill>
                  <a:schemeClr val="bg1"/>
                </a:solidFill>
                <a:latin typeface="Arial" panose="020B0604020202020204" pitchFamily="34" charset="0"/>
                <a:cs typeface="Arial" panose="020B0604020202020204" pitchFamily="34" charset="0"/>
              </a:rPr>
              <a:t>преимущества</a:t>
            </a:r>
          </a:p>
        </p:txBody>
      </p:sp>
      <p:sp>
        <p:nvSpPr>
          <p:cNvPr id="51" name="Номер слайда 50">
            <a:extLst>
              <a:ext uri="{FF2B5EF4-FFF2-40B4-BE49-F238E27FC236}">
                <a16:creationId xmlns:a16="http://schemas.microsoft.com/office/drawing/2014/main" id="{44424661-66FD-8F93-DC83-63C5A9828CCF}"/>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2</a:t>
            </a:fld>
            <a:endParaRPr lang="x-none" sz="800">
              <a:solidFill>
                <a:schemeClr val="tx1"/>
              </a:solidFill>
              <a:latin typeface="Arial" panose="020B0604020202020204" pitchFamily="34" charset="0"/>
              <a:cs typeface="Arial" panose="020B0604020202020204" pitchFamily="34" charset="0"/>
            </a:endParaRPr>
          </a:p>
        </p:txBody>
      </p:sp>
      <p:sp>
        <p:nvSpPr>
          <p:cNvPr id="71" name="Скругленный прямоугольник 70">
            <a:extLst>
              <a:ext uri="{FF2B5EF4-FFF2-40B4-BE49-F238E27FC236}">
                <a16:creationId xmlns:a16="http://schemas.microsoft.com/office/drawing/2014/main" id="{D510CA90-BCEA-DCF2-1BEF-005A50692AF5}"/>
              </a:ext>
            </a:extLst>
          </p:cNvPr>
          <p:cNvSpPr/>
          <p:nvPr/>
        </p:nvSpPr>
        <p:spPr>
          <a:xfrm>
            <a:off x="235527" y="1373873"/>
            <a:ext cx="3214133" cy="2027453"/>
          </a:xfrm>
          <a:prstGeom prst="roundRect">
            <a:avLst>
              <a:gd name="adj" fmla="val 112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ru-RU" dirty="0">
              <a:solidFill>
                <a:schemeClr val="bg1"/>
              </a:solidFill>
              <a:latin typeface="Arial" panose="020B0604020202020204" pitchFamily="34" charset="0"/>
              <a:cs typeface="Arial" panose="020B0604020202020204" pitchFamily="34" charset="0"/>
            </a:endParaRPr>
          </a:p>
          <a:p>
            <a:pPr lvl="0"/>
            <a:r>
              <a:rPr lang="ru-RU" sz="1600" b="1" dirty="0">
                <a:solidFill>
                  <a:schemeClr val="bg1"/>
                </a:solidFill>
                <a:latin typeface="Arial" panose="020B0604020202020204" pitchFamily="34" charset="0"/>
                <a:cs typeface="Arial" panose="020B0604020202020204" pitchFamily="34" charset="0"/>
              </a:rPr>
              <a:t>ВЫГОДНОЕ ГЕОГРАФИЧЕСОЕ ПОЛОЖЕНИЕ </a:t>
            </a:r>
          </a:p>
          <a:p>
            <a:pPr lvl="0"/>
            <a:r>
              <a:rPr lang="ru-RU" sz="1600" dirty="0">
                <a:solidFill>
                  <a:schemeClr val="bg1"/>
                </a:solidFill>
                <a:latin typeface="Arial" panose="020B0604020202020204" pitchFamily="34" charset="0"/>
                <a:cs typeface="Arial" panose="020B0604020202020204" pitchFamily="34" charset="0"/>
              </a:rPr>
              <a:t>Железная дорога, связывающая </a:t>
            </a:r>
          </a:p>
          <a:p>
            <a:pPr lvl="0"/>
            <a:r>
              <a:rPr lang="ru-RU" sz="1600" dirty="0">
                <a:solidFill>
                  <a:schemeClr val="bg1"/>
                </a:solidFill>
                <a:latin typeface="Arial" panose="020B0604020202020204" pitchFamily="34" charset="0"/>
                <a:cs typeface="Arial" panose="020B0604020202020204" pitchFamily="34" charset="0"/>
              </a:rPr>
              <a:t>г. Калач-на-Дону и г. Волгоград -  80 км</a:t>
            </a:r>
          </a:p>
        </p:txBody>
      </p:sp>
      <p:sp>
        <p:nvSpPr>
          <p:cNvPr id="79" name="TextBox 78">
            <a:extLst>
              <a:ext uri="{FF2B5EF4-FFF2-40B4-BE49-F238E27FC236}">
                <a16:creationId xmlns:a16="http://schemas.microsoft.com/office/drawing/2014/main" id="{0331F979-738B-01C4-AFA1-59731AB9D8AB}"/>
              </a:ext>
            </a:extLst>
          </p:cNvPr>
          <p:cNvSpPr txBox="1"/>
          <p:nvPr/>
        </p:nvSpPr>
        <p:spPr>
          <a:xfrm>
            <a:off x="887049" y="1435511"/>
            <a:ext cx="2115548" cy="169277"/>
          </a:xfrm>
          <a:prstGeom prst="rect">
            <a:avLst/>
          </a:prstGeom>
          <a:noFill/>
        </p:spPr>
        <p:txBody>
          <a:bodyPr wrap="square" lIns="0" tIns="0" rIns="0" bIns="0" rtlCol="0">
            <a:spAutoFit/>
          </a:bodyPr>
          <a:lstStyle/>
          <a:p>
            <a:r>
              <a:rPr lang="ru-RU" sz="1100" dirty="0">
                <a:solidFill>
                  <a:schemeClr val="bg1"/>
                </a:solidFill>
                <a:latin typeface="Arial" panose="020B0604020202020204" pitchFamily="34" charset="0"/>
                <a:cs typeface="Arial" panose="020B0604020202020204" pitchFamily="34" charset="0"/>
              </a:rPr>
              <a:t>.</a:t>
            </a:r>
            <a:endParaRPr lang="x-none" sz="1100" b="1">
              <a:solidFill>
                <a:schemeClr val="bg1"/>
              </a:solidFill>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6EEE53E6-9FE9-C585-387D-DE93FBD4D4A8}"/>
              </a:ext>
            </a:extLst>
          </p:cNvPr>
          <p:cNvSpPr txBox="1"/>
          <p:nvPr/>
        </p:nvSpPr>
        <p:spPr>
          <a:xfrm>
            <a:off x="4053119" y="1604788"/>
            <a:ext cx="1742584" cy="1523494"/>
          </a:xfrm>
          <a:prstGeom prst="rect">
            <a:avLst/>
          </a:prstGeom>
          <a:noFill/>
        </p:spPr>
        <p:txBody>
          <a:bodyPr wrap="square" lIns="0" tIns="0" rIns="0" bIns="0" rtlCol="0">
            <a:spAutoFit/>
          </a:bodyPr>
          <a:lstStyle/>
          <a:p>
            <a:r>
              <a:rPr lang="ru-RU" sz="1100" b="1" dirty="0">
                <a:solidFill>
                  <a:schemeClr val="bg1"/>
                </a:solidFill>
                <a:latin typeface="Arial" panose="020B0604020202020204" pitchFamily="34" charset="0"/>
                <a:cs typeface="Arial" panose="020B0604020202020204" pitchFamily="34" charset="0"/>
              </a:rPr>
              <a:t>ПРОТЯЖЕННОСТЬ ДОРОГ </a:t>
            </a:r>
          </a:p>
          <a:p>
            <a:endParaRPr lang="ru-RU" sz="1100" dirty="0">
              <a:solidFill>
                <a:schemeClr val="bg1"/>
              </a:solidFill>
              <a:latin typeface="Arial" panose="020B0604020202020204" pitchFamily="34" charset="0"/>
              <a:cs typeface="Arial" panose="020B0604020202020204" pitchFamily="34" charset="0"/>
            </a:endParaRPr>
          </a:p>
          <a:p>
            <a:r>
              <a:rPr lang="ru-RU" sz="1100" dirty="0">
                <a:solidFill>
                  <a:schemeClr val="bg1"/>
                </a:solidFill>
                <a:latin typeface="Arial" panose="020B0604020202020204" pitchFamily="34" charset="0"/>
                <a:cs typeface="Arial" panose="020B0604020202020204" pitchFamily="34" charset="0"/>
              </a:rPr>
              <a:t>Федерального значения – 59 км</a:t>
            </a:r>
          </a:p>
          <a:p>
            <a:r>
              <a:rPr lang="ru-RU" sz="1100" dirty="0">
                <a:solidFill>
                  <a:schemeClr val="bg1"/>
                </a:solidFill>
                <a:latin typeface="Arial" panose="020B0604020202020204" pitchFamily="34" charset="0"/>
                <a:cs typeface="Arial" panose="020B0604020202020204" pitchFamily="34" charset="0"/>
              </a:rPr>
              <a:t>- Регионального значения – 334,5 км</a:t>
            </a:r>
          </a:p>
          <a:p>
            <a:r>
              <a:rPr lang="ru-RU" sz="1100" dirty="0">
                <a:solidFill>
                  <a:schemeClr val="bg1"/>
                </a:solidFill>
                <a:latin typeface="Arial" panose="020B0604020202020204" pitchFamily="34" charset="0"/>
                <a:cs typeface="Arial" panose="020B0604020202020204" pitchFamily="34" charset="0"/>
              </a:rPr>
              <a:t>- Местного значения – 589,5 км</a:t>
            </a:r>
          </a:p>
        </p:txBody>
      </p:sp>
      <p:sp>
        <p:nvSpPr>
          <p:cNvPr id="81" name="TextBox 80">
            <a:extLst>
              <a:ext uri="{FF2B5EF4-FFF2-40B4-BE49-F238E27FC236}">
                <a16:creationId xmlns:a16="http://schemas.microsoft.com/office/drawing/2014/main" id="{EBE19CD4-5254-3EFD-22F9-39923BAB964A}"/>
              </a:ext>
            </a:extLst>
          </p:cNvPr>
          <p:cNvSpPr txBox="1"/>
          <p:nvPr/>
        </p:nvSpPr>
        <p:spPr>
          <a:xfrm>
            <a:off x="3052703" y="4199881"/>
            <a:ext cx="1510216" cy="1354217"/>
          </a:xfrm>
          <a:prstGeom prst="rect">
            <a:avLst/>
          </a:prstGeom>
          <a:noFill/>
        </p:spPr>
        <p:txBody>
          <a:bodyPr wrap="square" lIns="0" tIns="0" rIns="0" bIns="0" rtlCol="0">
            <a:spAutoFit/>
          </a:bodyPr>
          <a:lstStyle/>
          <a:p>
            <a:r>
              <a:rPr lang="ru-RU" sz="1100" b="1" dirty="0">
                <a:solidFill>
                  <a:schemeClr val="bg1"/>
                </a:solidFill>
                <a:latin typeface="Arial" panose="020B0604020202020204" pitchFamily="34" charset="0"/>
                <a:cs typeface="Arial" panose="020B0604020202020204" pitchFamily="34" charset="0"/>
              </a:rPr>
              <a:t>ВЫГОДНОЕ ГЕОГРАФИЧЕСКОЕ ПОЛОЖЕНИЕ</a:t>
            </a:r>
          </a:p>
          <a:p>
            <a:r>
              <a:rPr lang="ru-RU" sz="1100" b="1" dirty="0">
                <a:solidFill>
                  <a:schemeClr val="bg1"/>
                </a:solidFill>
                <a:latin typeface="Arial" panose="020B0604020202020204" pitchFamily="34" charset="0"/>
                <a:cs typeface="Arial" panose="020B0604020202020204" pitchFamily="34" charset="0"/>
              </a:rPr>
              <a:t> Железная дорога, связывающая </a:t>
            </a:r>
          </a:p>
          <a:p>
            <a:r>
              <a:rPr lang="ru-RU" sz="1100" b="1" dirty="0">
                <a:solidFill>
                  <a:schemeClr val="bg1"/>
                </a:solidFill>
                <a:latin typeface="Arial" panose="020B0604020202020204" pitchFamily="34" charset="0"/>
                <a:cs typeface="Arial" panose="020B0604020202020204" pitchFamily="34" charset="0"/>
              </a:rPr>
              <a:t>г. Калач-на-Дону и г. Волгоград -  80 км</a:t>
            </a:r>
          </a:p>
          <a:p>
            <a:endParaRPr lang="ru-RU" sz="1100" b="1" dirty="0">
              <a:solidFill>
                <a:schemeClr val="bg1"/>
              </a:solidFill>
              <a:latin typeface="Arial" panose="020B060402020202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164C09F4-F102-F31C-7FF3-D3B5C78C77BF}"/>
              </a:ext>
            </a:extLst>
          </p:cNvPr>
          <p:cNvSpPr txBox="1"/>
          <p:nvPr/>
        </p:nvSpPr>
        <p:spPr>
          <a:xfrm>
            <a:off x="5108794" y="3876791"/>
            <a:ext cx="1806276" cy="1523494"/>
          </a:xfrm>
          <a:prstGeom prst="rect">
            <a:avLst/>
          </a:prstGeom>
          <a:noFill/>
        </p:spPr>
        <p:txBody>
          <a:bodyPr wrap="square" lIns="0" tIns="0" rIns="0" bIns="0" rtlCol="0">
            <a:spAutoFit/>
          </a:bodyPr>
          <a:lstStyle/>
          <a:p>
            <a:r>
              <a:rPr lang="ru-RU" sz="1100" dirty="0">
                <a:solidFill>
                  <a:schemeClr val="bg1"/>
                </a:solidFill>
                <a:latin typeface="Arial" panose="020B0604020202020204" pitchFamily="34" charset="0"/>
                <a:cs typeface="Arial" panose="020B0604020202020204" pitchFamily="34" charset="0"/>
              </a:rPr>
              <a:t> РАЗВИТАЯ ТРАНСПОРТНАЯ СЕТЬ</a:t>
            </a:r>
          </a:p>
          <a:p>
            <a:r>
              <a:rPr lang="ru-RU" sz="1100" dirty="0">
                <a:solidFill>
                  <a:schemeClr val="bg1"/>
                </a:solidFill>
                <a:latin typeface="Arial" panose="020B0604020202020204" pitchFamily="34" charset="0"/>
                <a:cs typeface="Arial" panose="020B0604020202020204" pitchFamily="34" charset="0"/>
              </a:rPr>
              <a:t>Федеральная автомобильная дорога А-260 </a:t>
            </a:r>
          </a:p>
          <a:p>
            <a:r>
              <a:rPr lang="ru-RU" sz="1100" dirty="0">
                <a:solidFill>
                  <a:schemeClr val="bg1"/>
                </a:solidFill>
                <a:latin typeface="Arial" panose="020B0604020202020204" pitchFamily="34" charset="0"/>
                <a:cs typeface="Arial" panose="020B0604020202020204" pitchFamily="34" charset="0"/>
              </a:rPr>
              <a:t>«Волгоград- Каменск Шахтинский»</a:t>
            </a:r>
          </a:p>
          <a:p>
            <a:r>
              <a:rPr lang="ru-RU" sz="1100" dirty="0">
                <a:solidFill>
                  <a:schemeClr val="bg1"/>
                </a:solidFill>
                <a:latin typeface="Arial" panose="020B0604020202020204" pitchFamily="34" charset="0"/>
                <a:cs typeface="Arial" panose="020B0604020202020204" pitchFamily="34" charset="0"/>
              </a:rPr>
              <a:t>- Донская железная дорога</a:t>
            </a:r>
          </a:p>
          <a:p>
            <a:r>
              <a:rPr lang="ru-RU" sz="1100" dirty="0">
                <a:solidFill>
                  <a:schemeClr val="bg1"/>
                </a:solidFill>
                <a:latin typeface="Arial" panose="020B0604020202020204" pitchFamily="34" charset="0"/>
                <a:cs typeface="Arial" panose="020B0604020202020204" pitchFamily="34" charset="0"/>
              </a:rPr>
              <a:t>- Водный путь по реке Дон</a:t>
            </a:r>
          </a:p>
        </p:txBody>
      </p:sp>
      <p:sp>
        <p:nvSpPr>
          <p:cNvPr id="84" name="TextBox 83">
            <a:extLst>
              <a:ext uri="{FF2B5EF4-FFF2-40B4-BE49-F238E27FC236}">
                <a16:creationId xmlns:a16="http://schemas.microsoft.com/office/drawing/2014/main" id="{6970BDB9-6572-B7E0-9276-A5A584F6DB98}"/>
              </a:ext>
            </a:extLst>
          </p:cNvPr>
          <p:cNvSpPr txBox="1"/>
          <p:nvPr/>
        </p:nvSpPr>
        <p:spPr>
          <a:xfrm>
            <a:off x="6011932" y="1639305"/>
            <a:ext cx="2074078" cy="1354217"/>
          </a:xfrm>
          <a:prstGeom prst="rect">
            <a:avLst/>
          </a:prstGeom>
          <a:noFill/>
        </p:spPr>
        <p:txBody>
          <a:bodyPr wrap="square" lIns="0" tIns="0" rIns="0" bIns="0" rtlCol="0">
            <a:spAutoFit/>
          </a:bodyPr>
          <a:lstStyle/>
          <a:p>
            <a:r>
              <a:rPr lang="ru-RU" sz="1100" b="1" dirty="0">
                <a:solidFill>
                  <a:schemeClr val="bg1"/>
                </a:solidFill>
                <a:latin typeface="Arial" panose="020B0604020202020204" pitchFamily="34" charset="0"/>
                <a:cs typeface="Arial" panose="020B0604020202020204" pitchFamily="34" charset="0"/>
              </a:rPr>
              <a:t>БЛИЗОСТЬ </a:t>
            </a:r>
          </a:p>
          <a:p>
            <a:r>
              <a:rPr lang="ru-RU" sz="1100" b="1" dirty="0">
                <a:solidFill>
                  <a:schemeClr val="bg1"/>
                </a:solidFill>
                <a:latin typeface="Arial" panose="020B0604020202020204" pitchFamily="34" charset="0"/>
                <a:cs typeface="Arial" panose="020B0604020202020204" pitchFamily="34" charset="0"/>
              </a:rPr>
              <a:t>К АДМИНИСТРАТИВНОМУ ЦЕНТРУ</a:t>
            </a:r>
          </a:p>
          <a:p>
            <a:endParaRPr lang="ru-RU" sz="1100" dirty="0">
              <a:solidFill>
                <a:schemeClr val="bg1"/>
              </a:solidFill>
              <a:latin typeface="Arial" panose="020B0604020202020204" pitchFamily="34" charset="0"/>
              <a:cs typeface="Arial" panose="020B0604020202020204" pitchFamily="34" charset="0"/>
            </a:endParaRPr>
          </a:p>
          <a:p>
            <a:r>
              <a:rPr lang="ru-RU" sz="1100" dirty="0">
                <a:solidFill>
                  <a:schemeClr val="bg1"/>
                </a:solidFill>
                <a:latin typeface="Arial" panose="020B0604020202020204" pitchFamily="34" charset="0"/>
                <a:cs typeface="Arial" panose="020B0604020202020204" pitchFamily="34" charset="0"/>
              </a:rPr>
              <a:t>На автобусе  - 1,5 часа  до г. Волгограда</a:t>
            </a:r>
          </a:p>
          <a:p>
            <a:r>
              <a:rPr lang="ru-RU" sz="1100" dirty="0">
                <a:solidFill>
                  <a:schemeClr val="bg1"/>
                </a:solidFill>
                <a:latin typeface="Arial" panose="020B0604020202020204" pitchFamily="34" charset="0"/>
                <a:cs typeface="Arial" panose="020B0604020202020204" pitchFamily="34" charset="0"/>
              </a:rPr>
              <a:t>На поезде – 2,2 часа до г. Волгограда</a:t>
            </a:r>
          </a:p>
        </p:txBody>
      </p:sp>
      <p:pic>
        <p:nvPicPr>
          <p:cNvPr id="7" name="Рисунок 6" descr="Линейчатая диаграмма со сплошной заливкой">
            <a:extLst>
              <a:ext uri="{FF2B5EF4-FFF2-40B4-BE49-F238E27FC236}">
                <a16:creationId xmlns:a16="http://schemas.microsoft.com/office/drawing/2014/main" id="{29725ACB-265F-F2E5-C2BB-002238ACB76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78984" y="3695923"/>
            <a:ext cx="361736" cy="361736"/>
          </a:xfrm>
          <a:prstGeom prst="rect">
            <a:avLst/>
          </a:prstGeom>
        </p:spPr>
      </p:pic>
      <p:pic>
        <p:nvPicPr>
          <p:cNvPr id="9" name="Рисунок 8" descr="Ракета со сплошной заливкой">
            <a:extLst>
              <a:ext uri="{FF2B5EF4-FFF2-40B4-BE49-F238E27FC236}">
                <a16:creationId xmlns:a16="http://schemas.microsoft.com/office/drawing/2014/main" id="{79C47C02-F045-DB00-ED8E-FA048A96B42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11657" y="3814569"/>
            <a:ext cx="342359" cy="342359"/>
          </a:xfrm>
          <a:prstGeom prst="rect">
            <a:avLst/>
          </a:prstGeom>
        </p:spPr>
      </p:pic>
      <p:pic>
        <p:nvPicPr>
          <p:cNvPr id="16" name="Рисунок 15" descr="Город со сплошной заливкой">
            <a:extLst>
              <a:ext uri="{FF2B5EF4-FFF2-40B4-BE49-F238E27FC236}">
                <a16:creationId xmlns:a16="http://schemas.microsoft.com/office/drawing/2014/main" id="{02D9FF73-34F2-A437-9AB2-47EBACCA4C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242917" y="1522078"/>
            <a:ext cx="361736" cy="361736"/>
          </a:xfrm>
          <a:prstGeom prst="rect">
            <a:avLst/>
          </a:prstGeom>
        </p:spPr>
      </p:pic>
      <p:pic>
        <p:nvPicPr>
          <p:cNvPr id="24" name="Рисунок 23" descr="Указатель со сплошной заливкой">
            <a:extLst>
              <a:ext uri="{FF2B5EF4-FFF2-40B4-BE49-F238E27FC236}">
                <a16:creationId xmlns:a16="http://schemas.microsoft.com/office/drawing/2014/main" id="{9C749ECD-066C-5BEC-4B20-1B23A3233DF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661791" y="3790515"/>
            <a:ext cx="366413" cy="366413"/>
          </a:xfrm>
          <a:prstGeom prst="rect">
            <a:avLst/>
          </a:prstGeom>
        </p:spPr>
      </p:pic>
      <p:sp>
        <p:nvSpPr>
          <p:cNvPr id="8" name="TextBox 7">
            <a:extLst>
              <a:ext uri="{FF2B5EF4-FFF2-40B4-BE49-F238E27FC236}">
                <a16:creationId xmlns:a16="http://schemas.microsoft.com/office/drawing/2014/main" id="{20556BE4-7B38-E742-01B1-E675C970A39E}"/>
              </a:ext>
            </a:extLst>
          </p:cNvPr>
          <p:cNvSpPr txBox="1"/>
          <p:nvPr/>
        </p:nvSpPr>
        <p:spPr>
          <a:xfrm>
            <a:off x="389396" y="550177"/>
            <a:ext cx="8835766" cy="738664"/>
          </a:xfrm>
          <a:prstGeom prst="rect">
            <a:avLst/>
          </a:prstGeom>
          <a:noFill/>
        </p:spPr>
        <p:txBody>
          <a:bodyPr wrap="square" lIns="0" tIns="0" rIns="0" bIns="0" rtlCol="0">
            <a:spAutoFit/>
          </a:bodyPr>
          <a:lstStyle/>
          <a:p>
            <a:r>
              <a:rPr lang="x-none" sz="2400" b="1">
                <a:latin typeface="Arial" panose="020B0604020202020204" pitchFamily="34" charset="0"/>
                <a:cs typeface="Arial" panose="020B0604020202020204" pitchFamily="34" charset="0"/>
              </a:rPr>
              <a:t>ПРЕИМУЩЕСТВА</a:t>
            </a:r>
          </a:p>
          <a:p>
            <a:r>
              <a:rPr lang="x-none" sz="2400">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КАЛАЧЕВСКОГО МУНИЦИПАЛЬНОГО РАЙОНА </a:t>
            </a:r>
            <a:endParaRPr lang="x-none" sz="2400">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05517" y="1373873"/>
            <a:ext cx="3603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64717" y="1435376"/>
            <a:ext cx="3603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22674" y="3625386"/>
            <a:ext cx="3603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96113" y="3766229"/>
            <a:ext cx="3603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Скругленный прямоугольник 27">
            <a:extLst>
              <a:ext uri="{FF2B5EF4-FFF2-40B4-BE49-F238E27FC236}">
                <a16:creationId xmlns:a16="http://schemas.microsoft.com/office/drawing/2014/main" id="{D510CA90-BCEA-DCF2-1BEF-005A50692AF5}"/>
              </a:ext>
            </a:extLst>
          </p:cNvPr>
          <p:cNvSpPr/>
          <p:nvPr/>
        </p:nvSpPr>
        <p:spPr>
          <a:xfrm>
            <a:off x="3692758" y="1373874"/>
            <a:ext cx="3222312" cy="2152772"/>
          </a:xfrm>
          <a:prstGeom prst="roundRect">
            <a:avLst>
              <a:gd name="adj" fmla="val 112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Развитая  транспортная  сеть</a:t>
            </a:r>
          </a:p>
          <a:p>
            <a:pPr algn="ctr"/>
            <a:r>
              <a:rPr lang="ru-RU" dirty="0"/>
              <a:t>Федеральная автомобильная дорога А-260 </a:t>
            </a:r>
          </a:p>
          <a:p>
            <a:pPr algn="ctr"/>
            <a:r>
              <a:rPr lang="ru-RU" dirty="0"/>
              <a:t>«Волгоград- Каменск Шахтинский»</a:t>
            </a:r>
          </a:p>
          <a:p>
            <a:pPr algn="ctr"/>
            <a:r>
              <a:rPr lang="ru-RU" dirty="0"/>
              <a:t>- Донская железная дорога</a:t>
            </a:r>
          </a:p>
          <a:p>
            <a:pPr algn="ctr"/>
            <a:r>
              <a:rPr lang="ru-RU" dirty="0"/>
              <a:t>- Водный путь по реке Дон</a:t>
            </a:r>
          </a:p>
        </p:txBody>
      </p:sp>
      <p:sp>
        <p:nvSpPr>
          <p:cNvPr id="29" name="Скругленный прямоугольник 28">
            <a:extLst>
              <a:ext uri="{FF2B5EF4-FFF2-40B4-BE49-F238E27FC236}">
                <a16:creationId xmlns:a16="http://schemas.microsoft.com/office/drawing/2014/main" id="{D510CA90-BCEA-DCF2-1BEF-005A50692AF5}"/>
              </a:ext>
            </a:extLst>
          </p:cNvPr>
          <p:cNvSpPr/>
          <p:nvPr/>
        </p:nvSpPr>
        <p:spPr>
          <a:xfrm>
            <a:off x="-24982" y="3473504"/>
            <a:ext cx="3561090" cy="2171488"/>
          </a:xfrm>
          <a:prstGeom prst="roundRect">
            <a:avLst>
              <a:gd name="adj" fmla="val 112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0" name="Скругленный прямоугольник 29">
            <a:extLst>
              <a:ext uri="{FF2B5EF4-FFF2-40B4-BE49-F238E27FC236}">
                <a16:creationId xmlns:a16="http://schemas.microsoft.com/office/drawing/2014/main" id="{D510CA90-BCEA-DCF2-1BEF-005A50692AF5}"/>
              </a:ext>
            </a:extLst>
          </p:cNvPr>
          <p:cNvSpPr/>
          <p:nvPr/>
        </p:nvSpPr>
        <p:spPr>
          <a:xfrm>
            <a:off x="3630864" y="3545521"/>
            <a:ext cx="3214133" cy="2027453"/>
          </a:xfrm>
          <a:prstGeom prst="roundRect">
            <a:avLst>
              <a:gd name="adj" fmla="val 112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БЛИЗОСТЬ  К АДМИНИСТРАТИВНОМУ ЦЕНТРУ</a:t>
            </a:r>
          </a:p>
          <a:p>
            <a:pPr algn="ctr"/>
            <a:r>
              <a:rPr lang="ru-RU" dirty="0"/>
              <a:t>На автобусе  - 1,2 часа  до г. Волгограда</a:t>
            </a:r>
          </a:p>
          <a:p>
            <a:pPr algn="ctr"/>
            <a:r>
              <a:rPr lang="ru-RU" dirty="0"/>
              <a:t>На поезде – 1,4 часа до г. Волгограда</a:t>
            </a:r>
          </a:p>
        </p:txBody>
      </p:sp>
      <p:pic>
        <p:nvPicPr>
          <p:cNvPr id="1027"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48971" y="1288841"/>
            <a:ext cx="2682658" cy="4356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Прямоугольник 32"/>
          <p:cNvSpPr/>
          <p:nvPr/>
        </p:nvSpPr>
        <p:spPr>
          <a:xfrm>
            <a:off x="7114478" y="1493881"/>
            <a:ext cx="2526242" cy="4247317"/>
          </a:xfrm>
          <a:prstGeom prst="rect">
            <a:avLst/>
          </a:prstGeom>
        </p:spPr>
        <p:txBody>
          <a:bodyPr wrap="square">
            <a:spAutoFit/>
          </a:bodyPr>
          <a:lstStyle/>
          <a:p>
            <a:r>
              <a:rPr lang="ru-RU" sz="1600" b="1" dirty="0">
                <a:solidFill>
                  <a:schemeClr val="bg1"/>
                </a:solidFill>
                <a:latin typeface="Arial" panose="020B0604020202020204" pitchFamily="34" charset="0"/>
                <a:cs typeface="Arial" panose="020B0604020202020204" pitchFamily="34" charset="0"/>
              </a:rPr>
              <a:t>РАЗВИТАЯ ИНЖЕНЕРНАЯ ИНФРАСТРУКТУРА </a:t>
            </a:r>
          </a:p>
          <a:p>
            <a:endParaRPr lang="ru-RU" dirty="0">
              <a:solidFill>
                <a:schemeClr val="bg1"/>
              </a:solidFill>
              <a:latin typeface="Arial" panose="020B0604020202020204" pitchFamily="34" charset="0"/>
              <a:cs typeface="Arial" panose="020B0604020202020204" pitchFamily="34" charset="0"/>
            </a:endParaRPr>
          </a:p>
          <a:p>
            <a:r>
              <a:rPr lang="ru-RU" dirty="0">
                <a:solidFill>
                  <a:schemeClr val="bg1"/>
                </a:solidFill>
                <a:latin typeface="Arial" panose="020B0604020202020204" pitchFamily="34" charset="0"/>
                <a:cs typeface="Arial" panose="020B0604020202020204" pitchFamily="34" charset="0"/>
              </a:rPr>
              <a:t>- Уровень газификации  - 97,7%</a:t>
            </a:r>
          </a:p>
          <a:p>
            <a:r>
              <a:rPr lang="ru-RU" dirty="0">
                <a:solidFill>
                  <a:schemeClr val="bg1"/>
                </a:solidFill>
                <a:latin typeface="Arial" panose="020B0604020202020204" pitchFamily="34" charset="0"/>
                <a:cs typeface="Arial" panose="020B0604020202020204" pitchFamily="34" charset="0"/>
              </a:rPr>
              <a:t>- Уровень электроснабжения – 100%</a:t>
            </a:r>
          </a:p>
          <a:p>
            <a:r>
              <a:rPr lang="ru-RU" dirty="0">
                <a:solidFill>
                  <a:schemeClr val="bg1"/>
                </a:solidFill>
                <a:latin typeface="Arial" panose="020B0604020202020204" pitchFamily="34" charset="0"/>
                <a:cs typeface="Arial" panose="020B0604020202020204" pitchFamily="34" charset="0"/>
              </a:rPr>
              <a:t>- Уровень водоснабжения – 76,7%</a:t>
            </a:r>
          </a:p>
          <a:p>
            <a:r>
              <a:rPr lang="ru-RU" dirty="0">
                <a:solidFill>
                  <a:schemeClr val="bg1"/>
                </a:solidFill>
                <a:latin typeface="Arial" panose="020B0604020202020204" pitchFamily="34" charset="0"/>
                <a:cs typeface="Arial" panose="020B0604020202020204" pitchFamily="34" charset="0"/>
              </a:rPr>
              <a:t>- Транспортная доступность – 92,6%</a:t>
            </a:r>
          </a:p>
          <a:p>
            <a:r>
              <a:rPr lang="ru-RU" dirty="0">
                <a:solidFill>
                  <a:schemeClr val="bg1"/>
                </a:solidFill>
                <a:latin typeface="Arial" panose="020B0604020202020204" pitchFamily="34" charset="0"/>
                <a:cs typeface="Arial" panose="020B0604020202020204" pitchFamily="34" charset="0"/>
              </a:rPr>
              <a:t>.</a:t>
            </a:r>
            <a:endParaRPr lang="x-none" b="1">
              <a:solidFill>
                <a:schemeClr val="bg1"/>
              </a:solidFill>
              <a:latin typeface="Arial" panose="020B0604020202020204" pitchFamily="34" charset="0"/>
              <a:cs typeface="Arial" panose="020B0604020202020204" pitchFamily="34" charset="0"/>
            </a:endParaRPr>
          </a:p>
        </p:txBody>
      </p:sp>
      <p:pic>
        <p:nvPicPr>
          <p:cNvPr id="1028" name="Picture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943278" y="1419154"/>
            <a:ext cx="726280" cy="483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92756" y="2305047"/>
            <a:ext cx="544707" cy="547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07811" y="3610334"/>
            <a:ext cx="3603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6706" y="5964492"/>
            <a:ext cx="486102" cy="486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3905" y="3353992"/>
            <a:ext cx="3303315" cy="2554545"/>
          </a:xfrm>
          <a:prstGeom prst="rect">
            <a:avLst/>
          </a:prstGeom>
          <a:noFill/>
        </p:spPr>
        <p:txBody>
          <a:bodyPr wrap="square" rtlCol="0">
            <a:spAutoFit/>
          </a:bodyPr>
          <a:lstStyle/>
          <a:p>
            <a:endParaRPr lang="ru-RU" sz="1600" b="1" dirty="0">
              <a:solidFill>
                <a:schemeClr val="bg1"/>
              </a:solidFill>
            </a:endParaRPr>
          </a:p>
          <a:p>
            <a:r>
              <a:rPr lang="ru-RU" sz="1600" b="1" dirty="0">
                <a:solidFill>
                  <a:schemeClr val="bg1"/>
                </a:solidFill>
              </a:rPr>
              <a:t>ИНВЕСТИЦИОННЫЕ ПЛОЩАДКИ </a:t>
            </a:r>
          </a:p>
          <a:p>
            <a:r>
              <a:rPr lang="ru-RU" sz="1600" b="1" dirty="0">
                <a:solidFill>
                  <a:schemeClr val="bg1"/>
                </a:solidFill>
              </a:rPr>
              <a:t>1 площадка для размещения детского оздоровительного лагеря</a:t>
            </a:r>
          </a:p>
          <a:p>
            <a:r>
              <a:rPr lang="ru-RU" sz="1600" b="1" dirty="0">
                <a:solidFill>
                  <a:schemeClr val="bg1"/>
                </a:solidFill>
              </a:rPr>
              <a:t> 5 площадок для размещения сельскохозяйственного производства</a:t>
            </a:r>
          </a:p>
          <a:p>
            <a:r>
              <a:rPr lang="ru-RU" sz="1600" b="1" dirty="0">
                <a:solidFill>
                  <a:schemeClr val="bg1"/>
                </a:solidFill>
              </a:rPr>
              <a:t> 2 площадки под складские комплексы</a:t>
            </a:r>
          </a:p>
          <a:p>
            <a:endParaRPr lang="ru-RU" sz="1600" b="1" dirty="0">
              <a:solidFill>
                <a:schemeClr val="bg1"/>
              </a:solidFill>
            </a:endParaRPr>
          </a:p>
        </p:txBody>
      </p:sp>
      <p:pic>
        <p:nvPicPr>
          <p:cNvPr id="1032"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74114" y="1552223"/>
            <a:ext cx="611114" cy="61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91564" y="74728"/>
            <a:ext cx="868288"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485831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6946" y="4978"/>
            <a:ext cx="21526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C:\Users\User\Downloads\2024-04-25_16-23-5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7468" y="1227912"/>
            <a:ext cx="5824622" cy="5416728"/>
          </a:xfrm>
          <a:prstGeom prst="rect">
            <a:avLst/>
          </a:prstGeom>
          <a:noFill/>
          <a:extLst>
            <a:ext uri="{909E8E84-426E-40DD-AFC4-6F175D3DCCD1}">
              <a14:hiddenFill xmlns:a14="http://schemas.microsoft.com/office/drawing/2010/main">
                <a:solidFill>
                  <a:srgbClr val="FFFFFF"/>
                </a:solidFill>
              </a14:hiddenFill>
            </a:ext>
          </a:extLst>
        </p:spPr>
      </p:pic>
      <p:pic>
        <p:nvPicPr>
          <p:cNvPr id="65" name="Рисунок 64" descr="Маркер со сплошной заливкой">
            <a:extLst>
              <a:ext uri="{FF2B5EF4-FFF2-40B4-BE49-F238E27FC236}">
                <a16:creationId xmlns:a16="http://schemas.microsoft.com/office/drawing/2014/main" id="{6CEF467B-AB9D-CC15-203A-85FE1989AF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45523" y="2533811"/>
            <a:ext cx="360000" cy="360000"/>
          </a:xfrm>
          <a:prstGeom prst="rect">
            <a:avLst/>
          </a:prstGeom>
        </p:spPr>
      </p:pic>
      <p:sp>
        <p:nvSpPr>
          <p:cNvPr id="51" name="Номер слайда 50">
            <a:extLst>
              <a:ext uri="{FF2B5EF4-FFF2-40B4-BE49-F238E27FC236}">
                <a16:creationId xmlns:a16="http://schemas.microsoft.com/office/drawing/2014/main" id="{44424661-66FD-8F93-DC83-63C5A9828CCF}"/>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3</a:t>
            </a:fld>
            <a:endParaRPr lang="x-none" sz="800">
              <a:solidFill>
                <a:schemeClr val="tx1"/>
              </a:solidFill>
              <a:latin typeface="Arial" panose="020B0604020202020204" pitchFamily="34" charset="0"/>
              <a:cs typeface="Arial" panose="020B0604020202020204" pitchFamily="34" charset="0"/>
            </a:endParaRPr>
          </a:p>
        </p:txBody>
      </p:sp>
      <p:sp>
        <p:nvSpPr>
          <p:cNvPr id="6" name="Скругленный прямоугольник 5">
            <a:extLst>
              <a:ext uri="{FF2B5EF4-FFF2-40B4-BE49-F238E27FC236}">
                <a16:creationId xmlns:a16="http://schemas.microsoft.com/office/drawing/2014/main" id="{9B83FABD-A56B-D9B1-C69E-50C46E0F43F7}"/>
              </a:ext>
            </a:extLst>
          </p:cNvPr>
          <p:cNvSpPr/>
          <p:nvPr/>
        </p:nvSpPr>
        <p:spPr>
          <a:xfrm>
            <a:off x="627016" y="1401547"/>
            <a:ext cx="2437906" cy="945414"/>
          </a:xfrm>
          <a:prstGeom prst="roundRect">
            <a:avLst>
              <a:gd name="adj" fmla="val 24466"/>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Скругленный прямоугольник 7">
            <a:extLst>
              <a:ext uri="{FF2B5EF4-FFF2-40B4-BE49-F238E27FC236}">
                <a16:creationId xmlns:a16="http://schemas.microsoft.com/office/drawing/2014/main" id="{1AE15D8A-DAB9-999D-A902-FEF6AB2B0D64}"/>
              </a:ext>
            </a:extLst>
          </p:cNvPr>
          <p:cNvSpPr/>
          <p:nvPr/>
        </p:nvSpPr>
        <p:spPr>
          <a:xfrm>
            <a:off x="3158351" y="1401547"/>
            <a:ext cx="2468848" cy="945414"/>
          </a:xfrm>
          <a:prstGeom prst="roundRect">
            <a:avLst>
              <a:gd name="adj" fmla="val 25094"/>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5" name="Скругленный прямоугольник 14">
            <a:extLst>
              <a:ext uri="{FF2B5EF4-FFF2-40B4-BE49-F238E27FC236}">
                <a16:creationId xmlns:a16="http://schemas.microsoft.com/office/drawing/2014/main" id="{3FE3C0CF-5D95-1AEE-3887-AD805852FE1B}"/>
              </a:ext>
            </a:extLst>
          </p:cNvPr>
          <p:cNvSpPr/>
          <p:nvPr/>
        </p:nvSpPr>
        <p:spPr>
          <a:xfrm>
            <a:off x="627016" y="2448516"/>
            <a:ext cx="2440243" cy="945414"/>
          </a:xfrm>
          <a:prstGeom prst="roundRect">
            <a:avLst>
              <a:gd name="adj" fmla="val 24466"/>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7" name="Скругленный прямоугольник 16">
            <a:extLst>
              <a:ext uri="{FF2B5EF4-FFF2-40B4-BE49-F238E27FC236}">
                <a16:creationId xmlns:a16="http://schemas.microsoft.com/office/drawing/2014/main" id="{0F987C6D-C32D-6FF9-471D-63FF34B39D49}"/>
              </a:ext>
            </a:extLst>
          </p:cNvPr>
          <p:cNvSpPr/>
          <p:nvPr/>
        </p:nvSpPr>
        <p:spPr>
          <a:xfrm>
            <a:off x="3158351" y="2448516"/>
            <a:ext cx="2468848" cy="945414"/>
          </a:xfrm>
          <a:prstGeom prst="roundRect">
            <a:avLst>
              <a:gd name="adj" fmla="val 25094"/>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9" name="TextBox 28">
            <a:extLst>
              <a:ext uri="{FF2B5EF4-FFF2-40B4-BE49-F238E27FC236}">
                <a16:creationId xmlns:a16="http://schemas.microsoft.com/office/drawing/2014/main" id="{7C70D425-0601-D87C-F822-B98F9FAA1682}"/>
              </a:ext>
            </a:extLst>
          </p:cNvPr>
          <p:cNvSpPr txBox="1"/>
          <p:nvPr/>
        </p:nvSpPr>
        <p:spPr>
          <a:xfrm>
            <a:off x="826896" y="1532623"/>
            <a:ext cx="413620" cy="246221"/>
          </a:xfrm>
          <a:prstGeom prst="rect">
            <a:avLst/>
          </a:prstGeom>
          <a:noFill/>
        </p:spPr>
        <p:txBody>
          <a:bodyPr wrap="square" lIns="0" tIns="0" rIns="0" bIns="0" rtlCol="0">
            <a:spAutoFit/>
          </a:bodyPr>
          <a:lstStyle/>
          <a:p>
            <a:r>
              <a:rPr lang="ru-RU" sz="1600" b="1" dirty="0">
                <a:solidFill>
                  <a:srgbClr val="4756A0"/>
                </a:solidFill>
                <a:latin typeface="Arial" panose="020B0604020202020204" pitchFamily="34" charset="0"/>
                <a:cs typeface="Arial" panose="020B0604020202020204" pitchFamily="34" charset="0"/>
              </a:rPr>
              <a:t>50,2 </a:t>
            </a:r>
          </a:p>
        </p:txBody>
      </p:sp>
      <p:sp>
        <p:nvSpPr>
          <p:cNvPr id="31" name="TextBox 30">
            <a:extLst>
              <a:ext uri="{FF2B5EF4-FFF2-40B4-BE49-F238E27FC236}">
                <a16:creationId xmlns:a16="http://schemas.microsoft.com/office/drawing/2014/main" id="{2EC1A494-C31C-4490-24D4-612143D1D8DD}"/>
              </a:ext>
            </a:extLst>
          </p:cNvPr>
          <p:cNvSpPr txBox="1"/>
          <p:nvPr/>
        </p:nvSpPr>
        <p:spPr>
          <a:xfrm>
            <a:off x="1295036" y="1609567"/>
            <a:ext cx="677813" cy="169277"/>
          </a:xfrm>
          <a:prstGeom prst="rect">
            <a:avLst/>
          </a:prstGeom>
          <a:noFill/>
        </p:spPr>
        <p:txBody>
          <a:bodyPr wrap="square" lIns="0" tIns="0" rIns="0" bIns="0" rtlCol="0">
            <a:spAutoFit/>
          </a:bodyPr>
          <a:lstStyle/>
          <a:p>
            <a:r>
              <a:rPr lang="ru-RU" sz="1100" b="1" dirty="0">
                <a:solidFill>
                  <a:srgbClr val="4756A0"/>
                </a:solidFill>
                <a:latin typeface="Arial" panose="020B0604020202020204" pitchFamily="34" charset="0"/>
                <a:cs typeface="Arial" panose="020B0604020202020204" pitchFamily="34" charset="0"/>
              </a:rPr>
              <a:t>тыс. чел</a:t>
            </a:r>
          </a:p>
        </p:txBody>
      </p:sp>
      <p:sp>
        <p:nvSpPr>
          <p:cNvPr id="32" name="TextBox 31">
            <a:extLst>
              <a:ext uri="{FF2B5EF4-FFF2-40B4-BE49-F238E27FC236}">
                <a16:creationId xmlns:a16="http://schemas.microsoft.com/office/drawing/2014/main" id="{74E6BDDD-6D8F-8017-99BE-9D45AAA1328E}"/>
              </a:ext>
            </a:extLst>
          </p:cNvPr>
          <p:cNvSpPr txBox="1"/>
          <p:nvPr/>
        </p:nvSpPr>
        <p:spPr>
          <a:xfrm>
            <a:off x="826896" y="1864280"/>
            <a:ext cx="1524379" cy="338554"/>
          </a:xfrm>
          <a:prstGeom prst="rect">
            <a:avLst/>
          </a:prstGeom>
          <a:noFill/>
        </p:spPr>
        <p:txBody>
          <a:bodyPr wrap="square" lIns="0" tIns="0" rIns="0" bIns="0" rtlCol="0">
            <a:spAutoFit/>
          </a:bodyPr>
          <a:lstStyle/>
          <a:p>
            <a:r>
              <a:rPr lang="ru-RU" sz="1100" dirty="0">
                <a:solidFill>
                  <a:srgbClr val="4756A0"/>
                </a:solidFill>
                <a:latin typeface="Arial" panose="020B0604020202020204" pitchFamily="34" charset="0"/>
                <a:cs typeface="Arial" panose="020B0604020202020204" pitchFamily="34" charset="0"/>
              </a:rPr>
              <a:t>численность населения, 2024 г. </a:t>
            </a:r>
          </a:p>
        </p:txBody>
      </p:sp>
      <p:pic>
        <p:nvPicPr>
          <p:cNvPr id="34" name="Рисунок 33" descr="Пользователь со сплошной заливкой">
            <a:extLst>
              <a:ext uri="{FF2B5EF4-FFF2-40B4-BE49-F238E27FC236}">
                <a16:creationId xmlns:a16="http://schemas.microsoft.com/office/drawing/2014/main" id="{C86C1983-C8BD-89C3-7A05-138B029CFA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81101" y="1496129"/>
            <a:ext cx="360000" cy="360000"/>
          </a:xfrm>
          <a:prstGeom prst="rect">
            <a:avLst/>
          </a:prstGeom>
        </p:spPr>
      </p:pic>
      <p:sp>
        <p:nvSpPr>
          <p:cNvPr id="35" name="Скругленный прямоугольник 34">
            <a:extLst>
              <a:ext uri="{FF2B5EF4-FFF2-40B4-BE49-F238E27FC236}">
                <a16:creationId xmlns:a16="http://schemas.microsoft.com/office/drawing/2014/main" id="{8AE7E09C-A74B-B0E9-CF94-B37DDF9C5558}"/>
              </a:ext>
            </a:extLst>
          </p:cNvPr>
          <p:cNvSpPr/>
          <p:nvPr/>
        </p:nvSpPr>
        <p:spPr>
          <a:xfrm>
            <a:off x="3183092" y="1401546"/>
            <a:ext cx="2438758" cy="945414"/>
          </a:xfrm>
          <a:prstGeom prst="roundRect">
            <a:avLst>
              <a:gd name="adj" fmla="val 24466"/>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6" name="TextBox 35">
            <a:extLst>
              <a:ext uri="{FF2B5EF4-FFF2-40B4-BE49-F238E27FC236}">
                <a16:creationId xmlns:a16="http://schemas.microsoft.com/office/drawing/2014/main" id="{13BEBE82-3ABE-EE06-2DC9-23A64698E759}"/>
              </a:ext>
            </a:extLst>
          </p:cNvPr>
          <p:cNvSpPr txBox="1"/>
          <p:nvPr/>
        </p:nvSpPr>
        <p:spPr>
          <a:xfrm>
            <a:off x="3358231" y="1532622"/>
            <a:ext cx="413620" cy="246221"/>
          </a:xfrm>
          <a:prstGeom prst="rect">
            <a:avLst/>
          </a:prstGeom>
          <a:noFill/>
        </p:spPr>
        <p:txBody>
          <a:bodyPr wrap="square" lIns="0" tIns="0" rIns="0" bIns="0" rtlCol="0">
            <a:spAutoFit/>
          </a:bodyPr>
          <a:lstStyle/>
          <a:p>
            <a:r>
              <a:rPr lang="ru-RU" sz="1600" b="1" dirty="0">
                <a:solidFill>
                  <a:srgbClr val="4756A0"/>
                </a:solidFill>
                <a:latin typeface="Arial" panose="020B0604020202020204" pitchFamily="34" charset="0"/>
                <a:cs typeface="Arial" panose="020B0604020202020204" pitchFamily="34" charset="0"/>
              </a:rPr>
              <a:t>23,5 </a:t>
            </a:r>
          </a:p>
        </p:txBody>
      </p:sp>
      <p:sp>
        <p:nvSpPr>
          <p:cNvPr id="37" name="TextBox 36">
            <a:extLst>
              <a:ext uri="{FF2B5EF4-FFF2-40B4-BE49-F238E27FC236}">
                <a16:creationId xmlns:a16="http://schemas.microsoft.com/office/drawing/2014/main" id="{8156ADA9-D124-7FB2-5ADB-A4BD1C324852}"/>
              </a:ext>
            </a:extLst>
          </p:cNvPr>
          <p:cNvSpPr txBox="1"/>
          <p:nvPr/>
        </p:nvSpPr>
        <p:spPr>
          <a:xfrm>
            <a:off x="3826371" y="1609566"/>
            <a:ext cx="677813" cy="169277"/>
          </a:xfrm>
          <a:prstGeom prst="rect">
            <a:avLst/>
          </a:prstGeom>
          <a:noFill/>
        </p:spPr>
        <p:txBody>
          <a:bodyPr wrap="square" lIns="0" tIns="0" rIns="0" bIns="0" rtlCol="0">
            <a:spAutoFit/>
          </a:bodyPr>
          <a:lstStyle/>
          <a:p>
            <a:r>
              <a:rPr lang="ru-RU" sz="1100" b="1" dirty="0">
                <a:solidFill>
                  <a:srgbClr val="4756A0"/>
                </a:solidFill>
                <a:latin typeface="Arial" panose="020B0604020202020204" pitchFamily="34" charset="0"/>
                <a:cs typeface="Arial" panose="020B0604020202020204" pitchFamily="34" charset="0"/>
              </a:rPr>
              <a:t>тыс. чел</a:t>
            </a:r>
          </a:p>
        </p:txBody>
      </p:sp>
      <p:sp>
        <p:nvSpPr>
          <p:cNvPr id="38" name="TextBox 37">
            <a:extLst>
              <a:ext uri="{FF2B5EF4-FFF2-40B4-BE49-F238E27FC236}">
                <a16:creationId xmlns:a16="http://schemas.microsoft.com/office/drawing/2014/main" id="{F5B9663A-7C88-1310-3046-2C62DC47060A}"/>
              </a:ext>
            </a:extLst>
          </p:cNvPr>
          <p:cNvSpPr txBox="1"/>
          <p:nvPr/>
        </p:nvSpPr>
        <p:spPr>
          <a:xfrm>
            <a:off x="3358231" y="1778845"/>
            <a:ext cx="1465995" cy="338554"/>
          </a:xfrm>
          <a:prstGeom prst="rect">
            <a:avLst/>
          </a:prstGeom>
          <a:noFill/>
        </p:spPr>
        <p:txBody>
          <a:bodyPr wrap="square" lIns="0" tIns="0" rIns="0" bIns="0" rtlCol="0">
            <a:spAutoFit/>
          </a:bodyPr>
          <a:lstStyle/>
          <a:p>
            <a:r>
              <a:rPr lang="ru-RU" sz="1100" dirty="0">
                <a:solidFill>
                  <a:srgbClr val="4756A0"/>
                </a:solidFill>
                <a:latin typeface="Arial" panose="020B0604020202020204" pitchFamily="34" charset="0"/>
                <a:cs typeface="Arial" panose="020B0604020202020204" pitchFamily="34" charset="0"/>
              </a:rPr>
              <a:t>население г.</a:t>
            </a:r>
          </a:p>
          <a:p>
            <a:r>
              <a:rPr lang="ru-RU" sz="1100" dirty="0">
                <a:solidFill>
                  <a:srgbClr val="4756A0"/>
                </a:solidFill>
                <a:latin typeface="Arial" panose="020B0604020202020204" pitchFamily="34" charset="0"/>
                <a:cs typeface="Arial" panose="020B0604020202020204" pitchFamily="34" charset="0"/>
              </a:rPr>
              <a:t>Калач- на- Дону , 2022 </a:t>
            </a:r>
          </a:p>
        </p:txBody>
      </p:sp>
      <p:pic>
        <p:nvPicPr>
          <p:cNvPr id="39" name="Рисунок 38" descr="Пользователь со сплошной заливкой">
            <a:extLst>
              <a:ext uri="{FF2B5EF4-FFF2-40B4-BE49-F238E27FC236}">
                <a16:creationId xmlns:a16="http://schemas.microsoft.com/office/drawing/2014/main" id="{C08BC730-626D-6D1C-654C-F4EA6ADE8F3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145523" y="1480554"/>
            <a:ext cx="360000" cy="360000"/>
          </a:xfrm>
          <a:prstGeom prst="rect">
            <a:avLst/>
          </a:prstGeom>
        </p:spPr>
      </p:pic>
      <p:sp>
        <p:nvSpPr>
          <p:cNvPr id="41" name="Скругленный прямоугольник 40">
            <a:extLst>
              <a:ext uri="{FF2B5EF4-FFF2-40B4-BE49-F238E27FC236}">
                <a16:creationId xmlns:a16="http://schemas.microsoft.com/office/drawing/2014/main" id="{34635477-1B2D-01F3-8FB7-2516AED14752}"/>
              </a:ext>
            </a:extLst>
          </p:cNvPr>
          <p:cNvSpPr/>
          <p:nvPr/>
        </p:nvSpPr>
        <p:spPr>
          <a:xfrm>
            <a:off x="3182931" y="2448516"/>
            <a:ext cx="2444267" cy="945414"/>
          </a:xfrm>
          <a:prstGeom prst="roundRect">
            <a:avLst>
              <a:gd name="adj" fmla="val 25094"/>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2" name="TextBox 41">
            <a:extLst>
              <a:ext uri="{FF2B5EF4-FFF2-40B4-BE49-F238E27FC236}">
                <a16:creationId xmlns:a16="http://schemas.microsoft.com/office/drawing/2014/main" id="{ED35A42D-3D27-DFA6-AB8B-DEE9DE40A08C}"/>
              </a:ext>
            </a:extLst>
          </p:cNvPr>
          <p:cNvSpPr txBox="1"/>
          <p:nvPr/>
        </p:nvSpPr>
        <p:spPr>
          <a:xfrm>
            <a:off x="888025" y="2607042"/>
            <a:ext cx="1402120" cy="738664"/>
          </a:xfrm>
          <a:prstGeom prst="rect">
            <a:avLst/>
          </a:prstGeom>
          <a:noFill/>
        </p:spPr>
        <p:txBody>
          <a:bodyPr wrap="square" lIns="0" tIns="0" rIns="0" bIns="0" rtlCol="0">
            <a:spAutoFit/>
          </a:bodyPr>
          <a:lstStyle/>
          <a:p>
            <a:r>
              <a:rPr lang="ru-RU" sz="1600" b="1" dirty="0">
                <a:solidFill>
                  <a:srgbClr val="4756A0"/>
                </a:solidFill>
                <a:latin typeface="Arial" panose="020B0604020202020204" pitchFamily="34" charset="0"/>
                <a:cs typeface="Arial" panose="020B0604020202020204" pitchFamily="34" charset="0"/>
              </a:rPr>
              <a:t>47 населённых пунктов  </a:t>
            </a:r>
          </a:p>
        </p:txBody>
      </p:sp>
      <p:sp>
        <p:nvSpPr>
          <p:cNvPr id="47" name="TextBox 46">
            <a:extLst>
              <a:ext uri="{FF2B5EF4-FFF2-40B4-BE49-F238E27FC236}">
                <a16:creationId xmlns:a16="http://schemas.microsoft.com/office/drawing/2014/main" id="{D2F725FE-F144-6325-91C1-04D853E4AD7C}"/>
              </a:ext>
            </a:extLst>
          </p:cNvPr>
          <p:cNvSpPr txBox="1"/>
          <p:nvPr/>
        </p:nvSpPr>
        <p:spPr>
          <a:xfrm>
            <a:off x="3358231" y="2579591"/>
            <a:ext cx="413620" cy="246221"/>
          </a:xfrm>
          <a:prstGeom prst="rect">
            <a:avLst/>
          </a:prstGeom>
          <a:noFill/>
        </p:spPr>
        <p:txBody>
          <a:bodyPr wrap="square" lIns="0" tIns="0" rIns="0" bIns="0" rtlCol="0">
            <a:spAutoFit/>
          </a:bodyPr>
          <a:lstStyle/>
          <a:p>
            <a:r>
              <a:rPr lang="ru-RU" sz="1600" b="1" dirty="0">
                <a:solidFill>
                  <a:srgbClr val="4756A0"/>
                </a:solidFill>
                <a:latin typeface="Arial" panose="020B0604020202020204" pitchFamily="34" charset="0"/>
                <a:cs typeface="Arial" panose="020B0604020202020204" pitchFamily="34" charset="0"/>
              </a:rPr>
              <a:t>26,7 </a:t>
            </a:r>
          </a:p>
        </p:txBody>
      </p:sp>
      <p:sp>
        <p:nvSpPr>
          <p:cNvPr id="48" name="TextBox 47">
            <a:extLst>
              <a:ext uri="{FF2B5EF4-FFF2-40B4-BE49-F238E27FC236}">
                <a16:creationId xmlns:a16="http://schemas.microsoft.com/office/drawing/2014/main" id="{B5C67D58-65B0-BABF-EC03-A08117CDCF5F}"/>
              </a:ext>
            </a:extLst>
          </p:cNvPr>
          <p:cNvSpPr txBox="1"/>
          <p:nvPr/>
        </p:nvSpPr>
        <p:spPr>
          <a:xfrm>
            <a:off x="3771852" y="2656535"/>
            <a:ext cx="894448" cy="169277"/>
          </a:xfrm>
          <a:prstGeom prst="rect">
            <a:avLst/>
          </a:prstGeom>
          <a:noFill/>
        </p:spPr>
        <p:txBody>
          <a:bodyPr wrap="square" lIns="0" tIns="0" rIns="0" bIns="0" rtlCol="0">
            <a:spAutoFit/>
          </a:bodyPr>
          <a:lstStyle/>
          <a:p>
            <a:r>
              <a:rPr lang="ru-RU" sz="1100" b="1" dirty="0">
                <a:solidFill>
                  <a:srgbClr val="4756A0"/>
                </a:solidFill>
                <a:latin typeface="Arial" panose="020B0604020202020204" pitchFamily="34" charset="0"/>
                <a:cs typeface="Arial" panose="020B0604020202020204" pitchFamily="34" charset="0"/>
              </a:rPr>
              <a:t>тыс. чел</a:t>
            </a:r>
          </a:p>
        </p:txBody>
      </p:sp>
      <p:sp>
        <p:nvSpPr>
          <p:cNvPr id="49" name="TextBox 48">
            <a:extLst>
              <a:ext uri="{FF2B5EF4-FFF2-40B4-BE49-F238E27FC236}">
                <a16:creationId xmlns:a16="http://schemas.microsoft.com/office/drawing/2014/main" id="{A890480E-3893-F81C-B22E-393C852242FA}"/>
              </a:ext>
            </a:extLst>
          </p:cNvPr>
          <p:cNvSpPr txBox="1"/>
          <p:nvPr/>
        </p:nvSpPr>
        <p:spPr>
          <a:xfrm>
            <a:off x="3404894" y="2976374"/>
            <a:ext cx="1261405" cy="338554"/>
          </a:xfrm>
          <a:prstGeom prst="rect">
            <a:avLst/>
          </a:prstGeom>
          <a:noFill/>
        </p:spPr>
        <p:txBody>
          <a:bodyPr wrap="square" lIns="0" tIns="0" rIns="0" bIns="0" rtlCol="0">
            <a:spAutoFit/>
          </a:bodyPr>
          <a:lstStyle/>
          <a:p>
            <a:r>
              <a:rPr lang="ru-RU" sz="1100" dirty="0">
                <a:solidFill>
                  <a:srgbClr val="4756A0"/>
                </a:solidFill>
                <a:latin typeface="Arial" panose="020B0604020202020204" pitchFamily="34" charset="0"/>
                <a:cs typeface="Arial" panose="020B0604020202020204" pitchFamily="34" charset="0"/>
              </a:rPr>
              <a:t>В населённых пунктов</a:t>
            </a:r>
          </a:p>
        </p:txBody>
      </p:sp>
      <p:pic>
        <p:nvPicPr>
          <p:cNvPr id="70" name="Рисунок 69" descr="Переместить со сплошной заливкой">
            <a:extLst>
              <a:ext uri="{FF2B5EF4-FFF2-40B4-BE49-F238E27FC236}">
                <a16:creationId xmlns:a16="http://schemas.microsoft.com/office/drawing/2014/main" id="{895D5543-0D78-4216-5A52-61BAC118CA2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81101" y="2529103"/>
            <a:ext cx="360000" cy="360000"/>
          </a:xfrm>
          <a:prstGeom prst="rect">
            <a:avLst/>
          </a:prstGeom>
        </p:spPr>
      </p:pic>
      <p:sp>
        <p:nvSpPr>
          <p:cNvPr id="86" name="TextBox 85">
            <a:extLst>
              <a:ext uri="{FF2B5EF4-FFF2-40B4-BE49-F238E27FC236}">
                <a16:creationId xmlns:a16="http://schemas.microsoft.com/office/drawing/2014/main" id="{0F7716E0-33E1-47CC-F22F-F3F1AB99120C}"/>
              </a:ext>
            </a:extLst>
          </p:cNvPr>
          <p:cNvSpPr txBox="1"/>
          <p:nvPr/>
        </p:nvSpPr>
        <p:spPr>
          <a:xfrm>
            <a:off x="826896" y="4047525"/>
            <a:ext cx="1143047" cy="169277"/>
          </a:xfrm>
          <a:prstGeom prst="rect">
            <a:avLst/>
          </a:prstGeom>
          <a:noFill/>
        </p:spPr>
        <p:txBody>
          <a:bodyPr wrap="square" lIns="0" tIns="0" rIns="0" bIns="0" rtlCol="0">
            <a:spAutoFit/>
          </a:bodyPr>
          <a:lstStyle/>
          <a:p>
            <a:r>
              <a:rPr lang="ru-RU" sz="1100" b="1" dirty="0">
                <a:solidFill>
                  <a:schemeClr val="bg1"/>
                </a:solidFill>
                <a:latin typeface="Arial" panose="020B0604020202020204" pitchFamily="34" charset="0"/>
                <a:cs typeface="Arial" panose="020B0604020202020204" pitchFamily="34" charset="0"/>
              </a:rPr>
              <a:t>автотранспорт</a:t>
            </a:r>
          </a:p>
        </p:txBody>
      </p:sp>
      <p:sp>
        <p:nvSpPr>
          <p:cNvPr id="16" name="TextBox 15">
            <a:extLst>
              <a:ext uri="{FF2B5EF4-FFF2-40B4-BE49-F238E27FC236}">
                <a16:creationId xmlns:a16="http://schemas.microsoft.com/office/drawing/2014/main" id="{1C3014AC-346D-5F34-3694-105F0C9F5360}"/>
              </a:ext>
            </a:extLst>
          </p:cNvPr>
          <p:cNvSpPr txBox="1"/>
          <p:nvPr/>
        </p:nvSpPr>
        <p:spPr>
          <a:xfrm>
            <a:off x="2526089" y="4555355"/>
            <a:ext cx="1091433" cy="215444"/>
          </a:xfrm>
          <a:prstGeom prst="rect">
            <a:avLst/>
          </a:prstGeom>
          <a:noFill/>
        </p:spPr>
        <p:txBody>
          <a:bodyPr wrap="square" lIns="0" tIns="0" rIns="0" bIns="0" rtlCol="0">
            <a:spAutoFit/>
          </a:bodyPr>
          <a:lstStyle/>
          <a:p>
            <a:r>
              <a:rPr lang="ru-RU" sz="700" b="1" dirty="0">
                <a:solidFill>
                  <a:schemeClr val="bg1"/>
                </a:solidFill>
                <a:latin typeface="Arial" panose="020B0604020202020204" pitchFamily="34" charset="0"/>
                <a:cs typeface="Arial" panose="020B0604020202020204" pitchFamily="34" charset="0"/>
              </a:rPr>
              <a:t>Нижний Новгород ➝ Балахна ➝ Городец</a:t>
            </a:r>
          </a:p>
        </p:txBody>
      </p:sp>
      <p:sp>
        <p:nvSpPr>
          <p:cNvPr id="26" name="TextBox 25">
            <a:extLst>
              <a:ext uri="{FF2B5EF4-FFF2-40B4-BE49-F238E27FC236}">
                <a16:creationId xmlns:a16="http://schemas.microsoft.com/office/drawing/2014/main" id="{87EC816E-E458-34AF-82E9-E325D2EA6F15}"/>
              </a:ext>
            </a:extLst>
          </p:cNvPr>
          <p:cNvSpPr txBox="1"/>
          <p:nvPr/>
        </p:nvSpPr>
        <p:spPr>
          <a:xfrm>
            <a:off x="4220368" y="4555355"/>
            <a:ext cx="1091433" cy="107722"/>
          </a:xfrm>
          <a:prstGeom prst="rect">
            <a:avLst/>
          </a:prstGeom>
          <a:noFill/>
        </p:spPr>
        <p:txBody>
          <a:bodyPr wrap="square" lIns="0" tIns="0" rIns="0" bIns="0" rtlCol="0">
            <a:spAutoFit/>
          </a:bodyPr>
          <a:lstStyle/>
          <a:p>
            <a:r>
              <a:rPr lang="ru-RU" sz="700" b="1" dirty="0">
                <a:solidFill>
                  <a:schemeClr val="bg1"/>
                </a:solidFill>
                <a:latin typeface="Arial" panose="020B0604020202020204" pitchFamily="34" charset="0"/>
                <a:cs typeface="Arial" panose="020B0604020202020204" pitchFamily="34" charset="0"/>
              </a:rPr>
              <a:t>Нижний а ➝ Городец</a:t>
            </a:r>
          </a:p>
        </p:txBody>
      </p:sp>
      <p:sp>
        <p:nvSpPr>
          <p:cNvPr id="46" name="TextBox 45">
            <a:extLst>
              <a:ext uri="{FF2B5EF4-FFF2-40B4-BE49-F238E27FC236}">
                <a16:creationId xmlns:a16="http://schemas.microsoft.com/office/drawing/2014/main" id="{F03E8347-34B6-89F2-E98E-7F490ADEFA8C}"/>
              </a:ext>
            </a:extLst>
          </p:cNvPr>
          <p:cNvSpPr txBox="1"/>
          <p:nvPr/>
        </p:nvSpPr>
        <p:spPr>
          <a:xfrm>
            <a:off x="826257" y="4285193"/>
            <a:ext cx="1349527" cy="107722"/>
          </a:xfrm>
          <a:prstGeom prst="rect">
            <a:avLst/>
          </a:prstGeom>
          <a:noFill/>
        </p:spPr>
        <p:txBody>
          <a:bodyPr wrap="square" lIns="0" tIns="0" rIns="0" bIns="0" rtlCol="0">
            <a:spAutoFit/>
          </a:bodyPr>
          <a:lstStyle/>
          <a:p>
            <a:r>
              <a:rPr lang="ru-RU" sz="700" dirty="0">
                <a:solidFill>
                  <a:schemeClr val="bg1"/>
                </a:solidFill>
                <a:latin typeface="Arial" panose="020B0604020202020204" pitchFamily="34" charset="0"/>
                <a:cs typeface="Arial" panose="020B0604020202020204" pitchFamily="34" charset="0"/>
              </a:rPr>
              <a:t>Р-152</a:t>
            </a:r>
          </a:p>
        </p:txBody>
      </p:sp>
      <p:sp>
        <p:nvSpPr>
          <p:cNvPr id="75" name="TextBox 74">
            <a:extLst>
              <a:ext uri="{FF2B5EF4-FFF2-40B4-BE49-F238E27FC236}">
                <a16:creationId xmlns:a16="http://schemas.microsoft.com/office/drawing/2014/main" id="{70BCAE04-B8CB-BA7A-9570-46EBF00DFEB3}"/>
              </a:ext>
            </a:extLst>
          </p:cNvPr>
          <p:cNvSpPr txBox="1"/>
          <p:nvPr/>
        </p:nvSpPr>
        <p:spPr>
          <a:xfrm>
            <a:off x="7860787" y="5826918"/>
            <a:ext cx="1324968" cy="107722"/>
          </a:xfrm>
          <a:prstGeom prst="rect">
            <a:avLst/>
          </a:prstGeom>
          <a:noFill/>
        </p:spPr>
        <p:txBody>
          <a:bodyPr wrap="square" lIns="0" tIns="0" rIns="0" bIns="0" rtlCol="0">
            <a:spAutoFit/>
          </a:bodyPr>
          <a:lstStyle/>
          <a:p>
            <a:r>
              <a:rPr lang="en-US" sz="700" b="1" spc="-30" dirty="0">
                <a:solidFill>
                  <a:srgbClr val="4756A0"/>
                </a:solidFill>
                <a:latin typeface="Arial" panose="020B0604020202020204" pitchFamily="34" charset="0"/>
                <a:cs typeface="Arial" panose="020B0604020202020204" pitchFamily="34" charset="0"/>
              </a:rPr>
              <a:t>I</a:t>
            </a:r>
            <a:r>
              <a:rPr lang="ru-RU" sz="700" b="1" spc="-30" dirty="0">
                <a:solidFill>
                  <a:srgbClr val="4756A0"/>
                </a:solidFill>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FDB829ED-5AD9-E391-3DCA-96E4C7799FF6}"/>
              </a:ext>
            </a:extLst>
          </p:cNvPr>
          <p:cNvSpPr txBox="1"/>
          <p:nvPr/>
        </p:nvSpPr>
        <p:spPr>
          <a:xfrm>
            <a:off x="627015" y="550177"/>
            <a:ext cx="9125075" cy="738664"/>
          </a:xfrm>
          <a:prstGeom prst="rect">
            <a:avLst/>
          </a:prstGeom>
          <a:noFill/>
        </p:spPr>
        <p:txBody>
          <a:bodyPr wrap="square" lIns="0" tIns="0" rIns="0" bIns="0" rtlCol="0">
            <a:spAutoFit/>
          </a:bodyPr>
          <a:lstStyle/>
          <a:p>
            <a:r>
              <a:rPr lang="x-none" sz="2400" b="1">
                <a:solidFill>
                  <a:srgbClr val="0070C0"/>
                </a:solidFill>
                <a:latin typeface="Arial" panose="020B0604020202020204" pitchFamily="34" charset="0"/>
                <a:cs typeface="Arial" panose="020B0604020202020204" pitchFamily="34" charset="0"/>
              </a:rPr>
              <a:t>ОБЩАЯ ХАРАКТЕРИСТИКА</a:t>
            </a:r>
          </a:p>
          <a:p>
            <a:r>
              <a:rPr lang="ru-RU" sz="2400" dirty="0">
                <a:solidFill>
                  <a:srgbClr val="0070C0"/>
                </a:solidFill>
                <a:latin typeface="Arial" panose="020B0604020202020204" pitchFamily="34" charset="0"/>
                <a:cs typeface="Arial" panose="020B0604020202020204" pitchFamily="34" charset="0"/>
              </a:rPr>
              <a:t>КАЛАЧЕВСКОГО МУНИЦИПАЛЬНОГО РАЙОНА </a:t>
            </a:r>
            <a:endParaRPr lang="x-none" sz="2400">
              <a:solidFill>
                <a:srgbClr val="0070C0"/>
              </a:solidFill>
              <a:latin typeface="Arial" panose="020B0604020202020204" pitchFamily="34" charset="0"/>
              <a:cs typeface="Arial" panose="020B0604020202020204" pitchFamily="34" charset="0"/>
            </a:endParaRPr>
          </a:p>
        </p:txBody>
      </p:sp>
      <p:sp>
        <p:nvSpPr>
          <p:cNvPr id="40" name="Скругленный прямоугольник 39">
            <a:extLst>
              <a:ext uri="{FF2B5EF4-FFF2-40B4-BE49-F238E27FC236}">
                <a16:creationId xmlns:a16="http://schemas.microsoft.com/office/drawing/2014/main" id="{D510CA90-BCEA-DCF2-1BEF-005A50692AF5}"/>
              </a:ext>
            </a:extLst>
          </p:cNvPr>
          <p:cNvSpPr/>
          <p:nvPr/>
        </p:nvSpPr>
        <p:spPr>
          <a:xfrm>
            <a:off x="1182029" y="3595688"/>
            <a:ext cx="2435493" cy="901971"/>
          </a:xfrm>
          <a:prstGeom prst="roundRect">
            <a:avLst>
              <a:gd name="adj" fmla="val 112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endParaRPr lang="ru-RU" sz="1400" b="1" dirty="0">
              <a:latin typeface="Arial" panose="020B0604020202020204" pitchFamily="34" charset="0"/>
              <a:cs typeface="Arial" panose="020B0604020202020204" pitchFamily="34" charset="0"/>
            </a:endParaRPr>
          </a:p>
        </p:txBody>
      </p:sp>
      <p:pic>
        <p:nvPicPr>
          <p:cNvPr id="2052"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8153" y="3598127"/>
            <a:ext cx="36036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06137" y="3690351"/>
            <a:ext cx="1552214" cy="738664"/>
          </a:xfrm>
          <a:prstGeom prst="rect">
            <a:avLst/>
          </a:prstGeom>
          <a:noFill/>
        </p:spPr>
        <p:txBody>
          <a:bodyPr wrap="square" rtlCol="0">
            <a:spAutoFit/>
          </a:bodyPr>
          <a:lstStyle/>
          <a:p>
            <a:r>
              <a:rPr lang="ru-RU" dirty="0">
                <a:solidFill>
                  <a:schemeClr val="bg1"/>
                </a:solidFill>
                <a:latin typeface="Arial" panose="020B0604020202020204" pitchFamily="34" charset="0"/>
                <a:cs typeface="Arial" panose="020B0604020202020204" pitchFamily="34" charset="0"/>
              </a:rPr>
              <a:t>АВИА</a:t>
            </a:r>
          </a:p>
          <a:p>
            <a:r>
              <a:rPr lang="ru-RU" sz="1200" dirty="0">
                <a:solidFill>
                  <a:schemeClr val="bg1"/>
                </a:solidFill>
                <a:latin typeface="Arial" panose="020B0604020202020204" pitchFamily="34" charset="0"/>
                <a:cs typeface="Arial" panose="020B0604020202020204" pitchFamily="34" charset="0"/>
              </a:rPr>
              <a:t>удаленность от аэропорта 92 км </a:t>
            </a:r>
          </a:p>
        </p:txBody>
      </p:sp>
      <p:pic>
        <p:nvPicPr>
          <p:cNvPr id="2057"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89541" y="3661724"/>
            <a:ext cx="360363"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Скругленный прямоугольник 49">
            <a:extLst>
              <a:ext uri="{FF2B5EF4-FFF2-40B4-BE49-F238E27FC236}">
                <a16:creationId xmlns:a16="http://schemas.microsoft.com/office/drawing/2014/main" id="{D510CA90-BCEA-DCF2-1BEF-005A50692AF5}"/>
              </a:ext>
            </a:extLst>
          </p:cNvPr>
          <p:cNvSpPr/>
          <p:nvPr/>
        </p:nvSpPr>
        <p:spPr>
          <a:xfrm>
            <a:off x="254705" y="4663078"/>
            <a:ext cx="4070879" cy="1163842"/>
          </a:xfrm>
          <a:prstGeom prst="roundRect">
            <a:avLst>
              <a:gd name="adj" fmla="val 112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ru-RU" sz="1400" b="1" dirty="0">
                <a:latin typeface="Arial" panose="020B0604020202020204" pitchFamily="34" charset="0"/>
                <a:cs typeface="Arial" panose="020B0604020202020204" pitchFamily="34" charset="0"/>
              </a:rPr>
              <a:t>Автомобильные  дороги км (824,7)в т.ч:</a:t>
            </a:r>
          </a:p>
          <a:p>
            <a:pPr marL="628650" lvl="1" indent="-171450">
              <a:buFontTx/>
              <a:buChar char="-"/>
            </a:pPr>
            <a:r>
              <a:rPr lang="ru-RU" sz="1000" b="1" dirty="0">
                <a:latin typeface="Arial" panose="020B0604020202020204" pitchFamily="34" charset="0"/>
                <a:cs typeface="Arial" panose="020B0604020202020204" pitchFamily="34" charset="0"/>
              </a:rPr>
              <a:t>С твердым покрытием 255,2 км;</a:t>
            </a:r>
          </a:p>
          <a:p>
            <a:pPr marL="628650" lvl="1" indent="-171450">
              <a:buFontTx/>
              <a:buChar char="-"/>
            </a:pPr>
            <a:r>
              <a:rPr lang="ru-RU" sz="1000" b="1" dirty="0">
                <a:latin typeface="Arial" panose="020B0604020202020204" pitchFamily="34" charset="0"/>
                <a:cs typeface="Arial" panose="020B0604020202020204" pitchFamily="34" charset="0"/>
              </a:rPr>
              <a:t>с усовершенствованным покрытием 168,5 км</a:t>
            </a:r>
          </a:p>
          <a:p>
            <a:pPr marL="628650" lvl="1" indent="-171450">
              <a:buFontTx/>
              <a:buChar char="-"/>
            </a:pPr>
            <a:r>
              <a:rPr lang="ru-RU" sz="1000" b="1" dirty="0">
                <a:latin typeface="Arial" panose="020B0604020202020204" pitchFamily="34" charset="0"/>
                <a:cs typeface="Arial" panose="020B0604020202020204" pitchFamily="34" charset="0"/>
              </a:rPr>
              <a:t> соответствует нормам 65,8%</a:t>
            </a:r>
          </a:p>
        </p:txBody>
      </p:sp>
      <p:pic>
        <p:nvPicPr>
          <p:cNvPr id="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24896" y="4978"/>
            <a:ext cx="77470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281338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Скругленный прямоугольник 73">
            <a:extLst>
              <a:ext uri="{FF2B5EF4-FFF2-40B4-BE49-F238E27FC236}">
                <a16:creationId xmlns:a16="http://schemas.microsoft.com/office/drawing/2014/main" id="{2B56E9F4-E4FE-07B5-1673-7C188D637F75}"/>
              </a:ext>
            </a:extLst>
          </p:cNvPr>
          <p:cNvSpPr/>
          <p:nvPr/>
        </p:nvSpPr>
        <p:spPr>
          <a:xfrm>
            <a:off x="5407231" y="4107639"/>
            <a:ext cx="3331610" cy="2376000"/>
          </a:xfrm>
          <a:prstGeom prst="roundRect">
            <a:avLst>
              <a:gd name="adj" fmla="val 12575"/>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6" name="TextBox 75">
            <a:extLst>
              <a:ext uri="{FF2B5EF4-FFF2-40B4-BE49-F238E27FC236}">
                <a16:creationId xmlns:a16="http://schemas.microsoft.com/office/drawing/2014/main" id="{4E843EC5-B93D-014D-3D45-983FBD45BCAE}"/>
              </a:ext>
            </a:extLst>
          </p:cNvPr>
          <p:cNvSpPr txBox="1"/>
          <p:nvPr/>
        </p:nvSpPr>
        <p:spPr>
          <a:xfrm>
            <a:off x="6094392" y="5326335"/>
            <a:ext cx="1617598" cy="492443"/>
          </a:xfrm>
          <a:prstGeom prst="rect">
            <a:avLst/>
          </a:prstGeom>
          <a:noFill/>
        </p:spPr>
        <p:txBody>
          <a:bodyPr wrap="square" lIns="0" tIns="0" rIns="0" bIns="0" rtlCol="0">
            <a:spAutoFit/>
          </a:bodyPr>
          <a:lstStyle/>
          <a:p>
            <a:r>
              <a:rPr lang="ru-RU" sz="1600" b="1" dirty="0">
                <a:solidFill>
                  <a:srgbClr val="4756A0"/>
                </a:solidFill>
                <a:latin typeface="Arial" panose="020B0604020202020204" pitchFamily="34" charset="0"/>
                <a:cs typeface="Arial" panose="020B0604020202020204" pitchFamily="34" charset="0"/>
              </a:rPr>
              <a:t>безработные граждане</a:t>
            </a:r>
            <a:endParaRPr lang="x-none" sz="1600" b="1">
              <a:solidFill>
                <a:srgbClr val="4756A0"/>
              </a:solidFill>
              <a:latin typeface="Arial" panose="020B0604020202020204" pitchFamily="34" charset="0"/>
              <a:cs typeface="Arial" panose="020B0604020202020204" pitchFamily="34" charset="0"/>
            </a:endParaRPr>
          </a:p>
        </p:txBody>
      </p:sp>
      <p:sp>
        <p:nvSpPr>
          <p:cNvPr id="48" name="Скругленный прямоугольник 47">
            <a:extLst>
              <a:ext uri="{FF2B5EF4-FFF2-40B4-BE49-F238E27FC236}">
                <a16:creationId xmlns:a16="http://schemas.microsoft.com/office/drawing/2014/main" id="{4C7367CC-2C8F-E4DC-E8B8-3D16B5436723}"/>
              </a:ext>
            </a:extLst>
          </p:cNvPr>
          <p:cNvSpPr/>
          <p:nvPr/>
        </p:nvSpPr>
        <p:spPr>
          <a:xfrm>
            <a:off x="5296223" y="1847741"/>
            <a:ext cx="4491371" cy="1928168"/>
          </a:xfrm>
          <a:prstGeom prst="roundRect">
            <a:avLst>
              <a:gd name="adj" fmla="val 12315"/>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1" name="Скругленный прямоугольник 10">
            <a:extLst>
              <a:ext uri="{FF2B5EF4-FFF2-40B4-BE49-F238E27FC236}">
                <a16:creationId xmlns:a16="http://schemas.microsoft.com/office/drawing/2014/main" id="{9CA13AC4-7435-DEEE-4605-E265104DD5A0}"/>
              </a:ext>
            </a:extLst>
          </p:cNvPr>
          <p:cNvSpPr/>
          <p:nvPr/>
        </p:nvSpPr>
        <p:spPr>
          <a:xfrm>
            <a:off x="5575610" y="1040780"/>
            <a:ext cx="4211983" cy="1013341"/>
          </a:xfrm>
          <a:prstGeom prst="roundRect">
            <a:avLst>
              <a:gd name="adj" fmla="val 30620"/>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Среднемесячная зарплата работников по отраслям  в 2024г</a:t>
            </a:r>
            <a:endParaRPr lang="x-none" sz="2400" dirty="0"/>
          </a:p>
        </p:txBody>
      </p:sp>
      <p:sp>
        <p:nvSpPr>
          <p:cNvPr id="14" name="Скругленный прямоугольник 13">
            <a:extLst>
              <a:ext uri="{FF2B5EF4-FFF2-40B4-BE49-F238E27FC236}">
                <a16:creationId xmlns:a16="http://schemas.microsoft.com/office/drawing/2014/main" id="{3A2C6274-4B9B-F40B-8680-725F6BB96DFB}"/>
              </a:ext>
            </a:extLst>
          </p:cNvPr>
          <p:cNvSpPr/>
          <p:nvPr/>
        </p:nvSpPr>
        <p:spPr>
          <a:xfrm>
            <a:off x="647585" y="4046819"/>
            <a:ext cx="4552336" cy="2376000"/>
          </a:xfrm>
          <a:prstGeom prst="roundRect">
            <a:avLst>
              <a:gd name="adj" fmla="val 12575"/>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6" name="Скругленный прямоугольник 15">
            <a:extLst>
              <a:ext uri="{FF2B5EF4-FFF2-40B4-BE49-F238E27FC236}">
                <a16:creationId xmlns:a16="http://schemas.microsoft.com/office/drawing/2014/main" id="{45117FCB-FB0D-ACDC-38CA-B0524F5A8C72}"/>
              </a:ext>
            </a:extLst>
          </p:cNvPr>
          <p:cNvSpPr/>
          <p:nvPr/>
        </p:nvSpPr>
        <p:spPr>
          <a:xfrm>
            <a:off x="349405" y="1040780"/>
            <a:ext cx="4775451" cy="2735129"/>
          </a:xfrm>
          <a:prstGeom prst="roundRect">
            <a:avLst>
              <a:gd name="adj" fmla="val 10961"/>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sz="2400"/>
          </a:p>
        </p:txBody>
      </p:sp>
      <p:sp>
        <p:nvSpPr>
          <p:cNvPr id="3" name="TextBox 2">
            <a:extLst>
              <a:ext uri="{FF2B5EF4-FFF2-40B4-BE49-F238E27FC236}">
                <a16:creationId xmlns:a16="http://schemas.microsoft.com/office/drawing/2014/main" id="{912D699B-3924-518D-6259-49B5096496FC}"/>
              </a:ext>
            </a:extLst>
          </p:cNvPr>
          <p:cNvSpPr txBox="1"/>
          <p:nvPr/>
        </p:nvSpPr>
        <p:spPr>
          <a:xfrm>
            <a:off x="544566" y="380429"/>
            <a:ext cx="9160580" cy="369332"/>
          </a:xfrm>
          <a:prstGeom prst="rect">
            <a:avLst/>
          </a:prstGeom>
          <a:noFill/>
        </p:spPr>
        <p:txBody>
          <a:bodyPr wrap="square" lIns="0" tIns="0" rIns="0" bIns="0" rtlCol="0">
            <a:spAutoFit/>
          </a:bodyPr>
          <a:lstStyle/>
          <a:p>
            <a:r>
              <a:rPr lang="ru-RU" sz="2400" b="1" dirty="0">
                <a:latin typeface="Arial" panose="020B0604020202020204" pitchFamily="34" charset="0"/>
                <a:cs typeface="Arial" panose="020B0604020202020204" pitchFamily="34" charset="0"/>
              </a:rPr>
              <a:t>ЗАНЯТОСТЬ И ДОХОДЫ НАСЕЛЕНИЯ</a:t>
            </a:r>
            <a:endParaRPr lang="x-none" sz="2400" b="1">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576C8BFA-FA03-9B4C-0957-FEDBCCA21685}"/>
              </a:ext>
            </a:extLst>
          </p:cNvPr>
          <p:cNvSpPr txBox="1"/>
          <p:nvPr/>
        </p:nvSpPr>
        <p:spPr>
          <a:xfrm>
            <a:off x="627016" y="1678464"/>
            <a:ext cx="4469886" cy="553998"/>
          </a:xfrm>
          <a:prstGeom prst="rect">
            <a:avLst/>
          </a:prstGeom>
          <a:noFill/>
        </p:spPr>
        <p:txBody>
          <a:bodyPr wrap="square" lIns="0" tIns="0" rIns="0" bIns="0" rtlCol="0">
            <a:spAutoFit/>
          </a:bodyPr>
          <a:lstStyle/>
          <a:p>
            <a:pPr algn="ctr"/>
            <a:r>
              <a:rPr lang="ru-RU" b="1" dirty="0">
                <a:solidFill>
                  <a:srgbClr val="4756A0"/>
                </a:solidFill>
                <a:latin typeface="Arial" panose="020B0604020202020204" pitchFamily="34" charset="0"/>
                <a:cs typeface="Arial" panose="020B0604020202020204" pitchFamily="34" charset="0"/>
              </a:rPr>
              <a:t>СРЕДНЕМЕСЯЧНАЯ ЗАРАБОТНАЯ ПЛАТА РАБОТНИКОВ</a:t>
            </a:r>
          </a:p>
        </p:txBody>
      </p:sp>
      <p:sp>
        <p:nvSpPr>
          <p:cNvPr id="19" name="Номер слайда 50">
            <a:extLst>
              <a:ext uri="{FF2B5EF4-FFF2-40B4-BE49-F238E27FC236}">
                <a16:creationId xmlns:a16="http://schemas.microsoft.com/office/drawing/2014/main" id="{B54F722C-2069-3D02-CFC9-7B8A4D82BD18}"/>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4</a:t>
            </a:fld>
            <a:endParaRPr lang="x-none" sz="800">
              <a:solidFill>
                <a:schemeClr val="tx1"/>
              </a:solidFill>
              <a:latin typeface="Arial" panose="020B0604020202020204" pitchFamily="34" charset="0"/>
              <a:cs typeface="Arial" panose="020B0604020202020204" pitchFamily="34" charset="0"/>
            </a:endParaRPr>
          </a:p>
        </p:txBody>
      </p:sp>
      <p:graphicFrame>
        <p:nvGraphicFramePr>
          <p:cNvPr id="18" name="Диаграмма 17">
            <a:extLst>
              <a:ext uri="{FF2B5EF4-FFF2-40B4-BE49-F238E27FC236}">
                <a16:creationId xmlns:a16="http://schemas.microsoft.com/office/drawing/2014/main" id="{C9CC9D82-BE37-F183-FE0F-F5EC16E99A0F}"/>
              </a:ext>
            </a:extLst>
          </p:cNvPr>
          <p:cNvGraphicFramePr/>
          <p:nvPr>
            <p:extLst>
              <p:ext uri="{D42A27DB-BD31-4B8C-83A1-F6EECF244321}">
                <p14:modId xmlns:p14="http://schemas.microsoft.com/office/powerpoint/2010/main" val="342766350"/>
              </p:ext>
            </p:extLst>
          </p:nvPr>
        </p:nvGraphicFramePr>
        <p:xfrm>
          <a:off x="647585" y="2046834"/>
          <a:ext cx="3494997" cy="1893264"/>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25">
            <a:extLst>
              <a:ext uri="{FF2B5EF4-FFF2-40B4-BE49-F238E27FC236}">
                <a16:creationId xmlns:a16="http://schemas.microsoft.com/office/drawing/2014/main" id="{B5022CB5-E7E2-AA50-A10D-C4C65B8B942C}"/>
              </a:ext>
            </a:extLst>
          </p:cNvPr>
          <p:cNvSpPr txBox="1"/>
          <p:nvPr/>
        </p:nvSpPr>
        <p:spPr>
          <a:xfrm>
            <a:off x="4241277" y="2034900"/>
            <a:ext cx="759367" cy="107722"/>
          </a:xfrm>
          <a:prstGeom prst="rect">
            <a:avLst/>
          </a:prstGeom>
          <a:noFill/>
        </p:spPr>
        <p:txBody>
          <a:bodyPr wrap="square" lIns="0" tIns="0" rIns="0" bIns="0" rtlCol="0">
            <a:spAutoFit/>
          </a:bodyPr>
          <a:lstStyle/>
          <a:p>
            <a:r>
              <a:rPr lang="ru-RU" sz="700" b="1" dirty="0">
                <a:solidFill>
                  <a:srgbClr val="4756A0"/>
                </a:solidFill>
                <a:latin typeface="Arial" panose="020B0604020202020204" pitchFamily="34" charset="0"/>
                <a:cs typeface="Arial" panose="020B0604020202020204" pitchFamily="34" charset="0"/>
              </a:rPr>
              <a:t>темп роста</a:t>
            </a:r>
            <a:r>
              <a:rPr lang="en-US" sz="700" b="1" dirty="0">
                <a:solidFill>
                  <a:srgbClr val="4756A0"/>
                </a:solidFill>
                <a:latin typeface="Arial" panose="020B0604020202020204" pitchFamily="34" charset="0"/>
                <a:cs typeface="Arial" panose="020B0604020202020204" pitchFamily="34" charset="0"/>
              </a:rPr>
              <a:t>*%</a:t>
            </a:r>
            <a:endParaRPr lang="ru-RU" sz="700" b="1" dirty="0">
              <a:solidFill>
                <a:srgbClr val="4756A0"/>
              </a:solidFill>
              <a:latin typeface="Arial" panose="020B0604020202020204" pitchFamily="34" charset="0"/>
              <a:cs typeface="Arial" panose="020B0604020202020204" pitchFamily="34" charset="0"/>
            </a:endParaRPr>
          </a:p>
        </p:txBody>
      </p:sp>
      <p:cxnSp>
        <p:nvCxnSpPr>
          <p:cNvPr id="28" name="Прямая соединительная линия 27">
            <a:extLst>
              <a:ext uri="{FF2B5EF4-FFF2-40B4-BE49-F238E27FC236}">
                <a16:creationId xmlns:a16="http://schemas.microsoft.com/office/drawing/2014/main" id="{9172FE0D-553A-FE0F-3A47-C64F9D09AA29}"/>
              </a:ext>
            </a:extLst>
          </p:cNvPr>
          <p:cNvCxnSpPr/>
          <p:nvPr/>
        </p:nvCxnSpPr>
        <p:spPr>
          <a:xfrm flipH="1">
            <a:off x="4136117" y="2034900"/>
            <a:ext cx="0" cy="1498009"/>
          </a:xfrm>
          <a:prstGeom prst="line">
            <a:avLst/>
          </a:prstGeom>
          <a:ln w="12700">
            <a:solidFill>
              <a:srgbClr val="4756A0"/>
            </a:solidFill>
          </a:ln>
        </p:spPr>
        <p:style>
          <a:lnRef idx="1">
            <a:schemeClr val="accent1"/>
          </a:lnRef>
          <a:fillRef idx="0">
            <a:schemeClr val="accent1"/>
          </a:fillRef>
          <a:effectRef idx="0">
            <a:schemeClr val="accent1"/>
          </a:effectRef>
          <a:fontRef idx="minor">
            <a:schemeClr val="tx1"/>
          </a:fontRef>
        </p:style>
      </p:cxnSp>
      <p:sp>
        <p:nvSpPr>
          <p:cNvPr id="34" name="Скругленный прямоугольник 33">
            <a:extLst>
              <a:ext uri="{FF2B5EF4-FFF2-40B4-BE49-F238E27FC236}">
                <a16:creationId xmlns:a16="http://schemas.microsoft.com/office/drawing/2014/main" id="{EFDBC0B8-5E11-F341-0ED5-65974A167108}"/>
              </a:ext>
            </a:extLst>
          </p:cNvPr>
          <p:cNvSpPr/>
          <p:nvPr/>
        </p:nvSpPr>
        <p:spPr>
          <a:xfrm>
            <a:off x="4241277" y="2335665"/>
            <a:ext cx="519804" cy="180000"/>
          </a:xfrm>
          <a:prstGeom prst="roundRect">
            <a:avLst>
              <a:gd name="adj" fmla="val 50000"/>
            </a:avLst>
          </a:prstGeom>
          <a:solidFill>
            <a:srgbClr val="4756A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ru-RU" sz="900" b="1" dirty="0">
                <a:solidFill>
                  <a:schemeClr val="bg1"/>
                </a:solidFill>
                <a:latin typeface="Arial" panose="020B0604020202020204" pitchFamily="34" charset="0"/>
                <a:cs typeface="Arial" panose="020B0604020202020204" pitchFamily="34" charset="0"/>
              </a:rPr>
              <a:t>108,30</a:t>
            </a:r>
            <a:endParaRPr lang="x-none" sz="900" b="1" dirty="0">
              <a:solidFill>
                <a:schemeClr val="bg1"/>
              </a:solidFill>
              <a:latin typeface="Arial" panose="020B0604020202020204" pitchFamily="34" charset="0"/>
              <a:cs typeface="Arial" panose="020B0604020202020204" pitchFamily="34" charset="0"/>
            </a:endParaRPr>
          </a:p>
        </p:txBody>
      </p:sp>
      <p:sp>
        <p:nvSpPr>
          <p:cNvPr id="37" name="Скругленный прямоугольник 36">
            <a:extLst>
              <a:ext uri="{FF2B5EF4-FFF2-40B4-BE49-F238E27FC236}">
                <a16:creationId xmlns:a16="http://schemas.microsoft.com/office/drawing/2014/main" id="{BC90595E-27D2-4878-4C3C-D23C5E914F17}"/>
              </a:ext>
            </a:extLst>
          </p:cNvPr>
          <p:cNvSpPr/>
          <p:nvPr/>
        </p:nvSpPr>
        <p:spPr>
          <a:xfrm>
            <a:off x="4241277" y="2783904"/>
            <a:ext cx="519804" cy="180000"/>
          </a:xfrm>
          <a:prstGeom prst="roundRect">
            <a:avLst>
              <a:gd name="adj" fmla="val 50000"/>
            </a:avLst>
          </a:prstGeom>
          <a:solidFill>
            <a:srgbClr val="B1C1E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ru-RU" sz="1000" b="1" dirty="0">
                <a:solidFill>
                  <a:schemeClr val="bg1"/>
                </a:solidFill>
                <a:latin typeface="Arial" panose="020B0604020202020204" pitchFamily="34" charset="0"/>
                <a:cs typeface="Arial" panose="020B0604020202020204" pitchFamily="34" charset="0"/>
              </a:rPr>
              <a:t>130,45</a:t>
            </a:r>
            <a:endParaRPr lang="x-none" sz="1000" b="1" dirty="0">
              <a:solidFill>
                <a:schemeClr val="bg1"/>
              </a:solidFill>
              <a:latin typeface="Arial" panose="020B0604020202020204" pitchFamily="34" charset="0"/>
              <a:cs typeface="Arial" panose="020B0604020202020204" pitchFamily="34" charset="0"/>
            </a:endParaRPr>
          </a:p>
        </p:txBody>
      </p:sp>
      <p:sp>
        <p:nvSpPr>
          <p:cNvPr id="38" name="Скругленный прямоугольник 37">
            <a:extLst>
              <a:ext uri="{FF2B5EF4-FFF2-40B4-BE49-F238E27FC236}">
                <a16:creationId xmlns:a16="http://schemas.microsoft.com/office/drawing/2014/main" id="{F366D0DC-2F2F-1395-6E58-4CEE70D8CCE3}"/>
              </a:ext>
            </a:extLst>
          </p:cNvPr>
          <p:cNvSpPr/>
          <p:nvPr/>
        </p:nvSpPr>
        <p:spPr>
          <a:xfrm>
            <a:off x="4259666" y="3249782"/>
            <a:ext cx="519804" cy="180000"/>
          </a:xfrm>
          <a:prstGeom prst="roundRect">
            <a:avLst>
              <a:gd name="adj" fmla="val 50000"/>
            </a:avLst>
          </a:prstGeom>
          <a:solidFill>
            <a:srgbClr val="B1C1E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ru-RU" sz="900" b="1" dirty="0">
                <a:solidFill>
                  <a:schemeClr val="bg1"/>
                </a:solidFill>
                <a:latin typeface="Arial" panose="020B0604020202020204" pitchFamily="34" charset="0"/>
                <a:cs typeface="Arial" panose="020B0604020202020204" pitchFamily="34" charset="0"/>
              </a:rPr>
              <a:t>110,68</a:t>
            </a:r>
            <a:endParaRPr lang="x-none" sz="900" b="1" dirty="0">
              <a:solidFill>
                <a:schemeClr val="bg1"/>
              </a:solidFill>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423ED422-DF9E-9D1D-A2F9-831F081A251F}"/>
              </a:ext>
            </a:extLst>
          </p:cNvPr>
          <p:cNvSpPr txBox="1"/>
          <p:nvPr/>
        </p:nvSpPr>
        <p:spPr>
          <a:xfrm>
            <a:off x="2233357" y="4865487"/>
            <a:ext cx="2446991" cy="369332"/>
          </a:xfrm>
          <a:prstGeom prst="rect">
            <a:avLst/>
          </a:prstGeom>
          <a:noFill/>
        </p:spPr>
        <p:txBody>
          <a:bodyPr wrap="square" lIns="0" tIns="0" rIns="0" bIns="0" rtlCol="0">
            <a:spAutoFit/>
          </a:bodyPr>
          <a:lstStyle/>
          <a:p>
            <a:r>
              <a:rPr lang="ru-RU" sz="2400" b="1" dirty="0">
                <a:solidFill>
                  <a:srgbClr val="4756A0"/>
                </a:solidFill>
                <a:latin typeface="Arial" panose="020B0604020202020204" pitchFamily="34" charset="0"/>
                <a:cs typeface="Arial" panose="020B0604020202020204" pitchFamily="34" charset="0"/>
              </a:rPr>
              <a:t>0,20%</a:t>
            </a:r>
            <a:endParaRPr lang="x-none" sz="2400" b="1" dirty="0">
              <a:solidFill>
                <a:srgbClr val="4756A0"/>
              </a:solidFill>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BEBF4CEF-8376-EA30-4646-371E66EC9A7B}"/>
              </a:ext>
            </a:extLst>
          </p:cNvPr>
          <p:cNvSpPr txBox="1"/>
          <p:nvPr/>
        </p:nvSpPr>
        <p:spPr>
          <a:xfrm>
            <a:off x="1167159" y="5492818"/>
            <a:ext cx="3513189" cy="246221"/>
          </a:xfrm>
          <a:prstGeom prst="rect">
            <a:avLst/>
          </a:prstGeom>
          <a:noFill/>
        </p:spPr>
        <p:txBody>
          <a:bodyPr wrap="square" lIns="0" tIns="0" rIns="0" bIns="0" rtlCol="0">
            <a:spAutoFit/>
          </a:bodyPr>
          <a:lstStyle/>
          <a:p>
            <a:r>
              <a:rPr lang="ru-RU" sz="1600" b="1" dirty="0">
                <a:solidFill>
                  <a:srgbClr val="4756A0"/>
                </a:solidFill>
                <a:latin typeface="Arial" panose="020B0604020202020204" pitchFamily="34" charset="0"/>
                <a:cs typeface="Arial" panose="020B0604020202020204" pitchFamily="34" charset="0"/>
              </a:rPr>
              <a:t>регистрируемая безработица </a:t>
            </a:r>
            <a:endParaRPr lang="x-none" sz="1600" b="1">
              <a:solidFill>
                <a:srgbClr val="4756A0"/>
              </a:solidFill>
              <a:latin typeface="Arial" panose="020B0604020202020204" pitchFamily="34" charset="0"/>
              <a:cs typeface="Arial" panose="020B0604020202020204" pitchFamily="34" charset="0"/>
            </a:endParaRPr>
          </a:p>
        </p:txBody>
      </p:sp>
      <p:pic>
        <p:nvPicPr>
          <p:cNvPr id="71" name="Рисунок 70" descr="Отменить подписку со сплошной заливкой">
            <a:extLst>
              <a:ext uri="{FF2B5EF4-FFF2-40B4-BE49-F238E27FC236}">
                <a16:creationId xmlns:a16="http://schemas.microsoft.com/office/drawing/2014/main" id="{96BAE458-C0B9-5E94-E09C-84ADC48272E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40493" y="4401481"/>
            <a:ext cx="360000" cy="360000"/>
          </a:xfrm>
          <a:prstGeom prst="rect">
            <a:avLst/>
          </a:prstGeom>
        </p:spPr>
      </p:pic>
      <p:pic>
        <p:nvPicPr>
          <p:cNvPr id="73" name="Рисунок 72" descr="Уменьшить со сплошной заливкой">
            <a:extLst>
              <a:ext uri="{FF2B5EF4-FFF2-40B4-BE49-F238E27FC236}">
                <a16:creationId xmlns:a16="http://schemas.microsoft.com/office/drawing/2014/main" id="{F7DE0371-C049-15C0-FB63-F322CF1A11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V="1">
            <a:off x="6987747" y="4219359"/>
            <a:ext cx="724243" cy="724243"/>
          </a:xfrm>
          <a:prstGeom prst="rect">
            <a:avLst/>
          </a:prstGeom>
        </p:spPr>
      </p:pic>
      <p:sp>
        <p:nvSpPr>
          <p:cNvPr id="79" name="TextBox 78">
            <a:extLst>
              <a:ext uri="{FF2B5EF4-FFF2-40B4-BE49-F238E27FC236}">
                <a16:creationId xmlns:a16="http://schemas.microsoft.com/office/drawing/2014/main" id="{722792DB-D6F2-13EE-AD40-3281D52F5D03}"/>
              </a:ext>
            </a:extLst>
          </p:cNvPr>
          <p:cNvSpPr txBox="1"/>
          <p:nvPr/>
        </p:nvSpPr>
        <p:spPr>
          <a:xfrm>
            <a:off x="6234168" y="4660149"/>
            <a:ext cx="518040" cy="369332"/>
          </a:xfrm>
          <a:prstGeom prst="rect">
            <a:avLst/>
          </a:prstGeom>
          <a:noFill/>
        </p:spPr>
        <p:txBody>
          <a:bodyPr wrap="square" lIns="0" tIns="0" rIns="0" bIns="0" rtlCol="0">
            <a:spAutoFit/>
          </a:bodyPr>
          <a:lstStyle/>
          <a:p>
            <a:r>
              <a:rPr lang="ru-RU" sz="2400" b="1" dirty="0">
                <a:solidFill>
                  <a:srgbClr val="4756A0"/>
                </a:solidFill>
                <a:latin typeface="Arial" panose="020B0604020202020204" pitchFamily="34" charset="0"/>
                <a:cs typeface="Arial" panose="020B0604020202020204" pitchFamily="34" charset="0"/>
              </a:rPr>
              <a:t>50</a:t>
            </a:r>
            <a:endParaRPr lang="x-none" sz="2400" b="1" dirty="0">
              <a:solidFill>
                <a:srgbClr val="4756A0"/>
              </a:solidFill>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D265CD84-16A0-1463-24A7-04BB3B4AC8B8}"/>
              </a:ext>
            </a:extLst>
          </p:cNvPr>
          <p:cNvSpPr txBox="1"/>
          <p:nvPr/>
        </p:nvSpPr>
        <p:spPr>
          <a:xfrm>
            <a:off x="6641094" y="4780848"/>
            <a:ext cx="383645" cy="169277"/>
          </a:xfrm>
          <a:prstGeom prst="rect">
            <a:avLst/>
          </a:prstGeom>
          <a:noFill/>
        </p:spPr>
        <p:txBody>
          <a:bodyPr wrap="square" lIns="0" tIns="0" rIns="0" bIns="0" rtlCol="0">
            <a:spAutoFit/>
          </a:bodyPr>
          <a:lstStyle/>
          <a:p>
            <a:r>
              <a:rPr lang="ru-RU" sz="1100" b="1" dirty="0">
                <a:solidFill>
                  <a:srgbClr val="4756A0"/>
                </a:solidFill>
                <a:latin typeface="Arial" panose="020B0604020202020204" pitchFamily="34" charset="0"/>
                <a:cs typeface="Arial" panose="020B0604020202020204" pitchFamily="34" charset="0"/>
              </a:rPr>
              <a:t>чел.</a:t>
            </a:r>
            <a:endParaRPr lang="x-none" sz="1100" b="1">
              <a:solidFill>
                <a:srgbClr val="4756A0"/>
              </a:solidFill>
              <a:latin typeface="Arial" panose="020B0604020202020204" pitchFamily="34" charset="0"/>
              <a:cs typeface="Arial" panose="020B0604020202020204" pitchFamily="34" charset="0"/>
            </a:endParaRPr>
          </a:p>
        </p:txBody>
      </p:sp>
      <p:graphicFrame>
        <p:nvGraphicFramePr>
          <p:cNvPr id="35" name="Диаграмма 34">
            <a:extLst>
              <a:ext uri="{FF2B5EF4-FFF2-40B4-BE49-F238E27FC236}">
                <a16:creationId xmlns:a16="http://schemas.microsoft.com/office/drawing/2014/main" id="{C9CC9D82-BE37-F183-FE0F-F5EC16E99A0F}"/>
              </a:ext>
            </a:extLst>
          </p:cNvPr>
          <p:cNvGraphicFramePr/>
          <p:nvPr>
            <p:extLst>
              <p:ext uri="{D42A27DB-BD31-4B8C-83A1-F6EECF244321}">
                <p14:modId xmlns:p14="http://schemas.microsoft.com/office/powerpoint/2010/main" val="2260177444"/>
              </p:ext>
            </p:extLst>
          </p:nvPr>
        </p:nvGraphicFramePr>
        <p:xfrm>
          <a:off x="5096902" y="2010194"/>
          <a:ext cx="4608242" cy="2279307"/>
        </p:xfrm>
        <a:graphic>
          <a:graphicData uri="http://schemas.openxmlformats.org/drawingml/2006/chart">
            <c:chart xmlns:c="http://schemas.openxmlformats.org/drawingml/2006/chart" xmlns:r="http://schemas.openxmlformats.org/officeDocument/2006/relationships" r:id="rId8"/>
          </a:graphicData>
        </a:graphic>
      </p:graphicFrame>
      <p:pic>
        <p:nvPicPr>
          <p:cNvPr id="307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49868" y="24274"/>
            <a:ext cx="21526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87161" y="17685"/>
            <a:ext cx="8715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310390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Рисунок 134" descr="Посевы со сплошной заливкой">
            <a:extLst>
              <a:ext uri="{FF2B5EF4-FFF2-40B4-BE49-F238E27FC236}">
                <a16:creationId xmlns:a16="http://schemas.microsoft.com/office/drawing/2014/main" id="{9A813BFB-987D-79B3-9F3C-24EA109F92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15700" y="5328969"/>
            <a:ext cx="360000" cy="360000"/>
          </a:xfrm>
          <a:prstGeom prst="rect">
            <a:avLst/>
          </a:prstGeom>
        </p:spPr>
      </p:pic>
      <p:pic>
        <p:nvPicPr>
          <p:cNvPr id="131" name="Рисунок 130" descr="Холмы со сплошной заливкой">
            <a:extLst>
              <a:ext uri="{FF2B5EF4-FFF2-40B4-BE49-F238E27FC236}">
                <a16:creationId xmlns:a16="http://schemas.microsoft.com/office/drawing/2014/main" id="{50B1F77A-2D91-C5DF-2A6E-FCA200EB9E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30878" y="2748060"/>
            <a:ext cx="360000" cy="360000"/>
          </a:xfrm>
          <a:prstGeom prst="rect">
            <a:avLst/>
          </a:prstGeom>
        </p:spPr>
      </p:pic>
      <p:pic>
        <p:nvPicPr>
          <p:cNvPr id="101" name="Рисунок 100" descr="Сельское хозяйство со сплошной заливкой">
            <a:extLst>
              <a:ext uri="{FF2B5EF4-FFF2-40B4-BE49-F238E27FC236}">
                <a16:creationId xmlns:a16="http://schemas.microsoft.com/office/drawing/2014/main" id="{208E3681-9B4F-4B33-A212-E62D0B4EF4D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4984" y="4824775"/>
            <a:ext cx="360000" cy="360000"/>
          </a:xfrm>
          <a:prstGeom prst="rect">
            <a:avLst/>
          </a:prstGeom>
        </p:spPr>
      </p:pic>
      <p:sp>
        <p:nvSpPr>
          <p:cNvPr id="39" name="Скругленный прямоугольник 38">
            <a:extLst>
              <a:ext uri="{FF2B5EF4-FFF2-40B4-BE49-F238E27FC236}">
                <a16:creationId xmlns:a16="http://schemas.microsoft.com/office/drawing/2014/main" id="{27DC45EC-6B72-FC57-F6E6-430D336317AA}"/>
              </a:ext>
            </a:extLst>
          </p:cNvPr>
          <p:cNvSpPr/>
          <p:nvPr/>
        </p:nvSpPr>
        <p:spPr>
          <a:xfrm>
            <a:off x="640991" y="2269714"/>
            <a:ext cx="4497839" cy="1483045"/>
          </a:xfrm>
          <a:prstGeom prst="roundRect">
            <a:avLst>
              <a:gd name="adj" fmla="val 13233"/>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Скругленный прямоугольник 39">
            <a:extLst>
              <a:ext uri="{FF2B5EF4-FFF2-40B4-BE49-F238E27FC236}">
                <a16:creationId xmlns:a16="http://schemas.microsoft.com/office/drawing/2014/main" id="{6C471008-A80D-1F1B-BC66-2067DA06313A}"/>
              </a:ext>
            </a:extLst>
          </p:cNvPr>
          <p:cNvSpPr/>
          <p:nvPr/>
        </p:nvSpPr>
        <p:spPr>
          <a:xfrm>
            <a:off x="640991" y="1376761"/>
            <a:ext cx="4497839" cy="775596"/>
          </a:xfrm>
          <a:prstGeom prst="roundRect">
            <a:avLst>
              <a:gd name="adj" fmla="val 27681"/>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КЛИМАТ</a:t>
            </a:r>
          </a:p>
        </p:txBody>
      </p:sp>
      <p:sp>
        <p:nvSpPr>
          <p:cNvPr id="17" name="Скругленный прямоугольник 16">
            <a:extLst>
              <a:ext uri="{FF2B5EF4-FFF2-40B4-BE49-F238E27FC236}">
                <a16:creationId xmlns:a16="http://schemas.microsoft.com/office/drawing/2014/main" id="{F7E90DD8-F625-774B-4916-57BEE3A50CB4}"/>
              </a:ext>
            </a:extLst>
          </p:cNvPr>
          <p:cNvSpPr/>
          <p:nvPr/>
        </p:nvSpPr>
        <p:spPr>
          <a:xfrm>
            <a:off x="671595" y="4824775"/>
            <a:ext cx="4497839" cy="1483045"/>
          </a:xfrm>
          <a:prstGeom prst="roundRect">
            <a:avLst>
              <a:gd name="adj" fmla="val 14095"/>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Скругленный прямоугольник 12">
            <a:extLst>
              <a:ext uri="{FF2B5EF4-FFF2-40B4-BE49-F238E27FC236}">
                <a16:creationId xmlns:a16="http://schemas.microsoft.com/office/drawing/2014/main" id="{2F259C10-BB78-48DB-70DD-10B33B701093}"/>
              </a:ext>
            </a:extLst>
          </p:cNvPr>
          <p:cNvSpPr/>
          <p:nvPr/>
        </p:nvSpPr>
        <p:spPr>
          <a:xfrm>
            <a:off x="640991" y="4049179"/>
            <a:ext cx="4497839" cy="775596"/>
          </a:xfrm>
          <a:prstGeom prst="roundRect">
            <a:avLst>
              <a:gd name="adj" fmla="val 29330"/>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ЛЕСА И ПОЧВЫ</a:t>
            </a:r>
          </a:p>
        </p:txBody>
      </p:sp>
      <p:sp>
        <p:nvSpPr>
          <p:cNvPr id="3" name="TextBox 2">
            <a:extLst>
              <a:ext uri="{FF2B5EF4-FFF2-40B4-BE49-F238E27FC236}">
                <a16:creationId xmlns:a16="http://schemas.microsoft.com/office/drawing/2014/main" id="{912D699B-3924-518D-6259-49B5096496FC}"/>
              </a:ext>
            </a:extLst>
          </p:cNvPr>
          <p:cNvSpPr txBox="1"/>
          <p:nvPr/>
        </p:nvSpPr>
        <p:spPr>
          <a:xfrm>
            <a:off x="627016" y="550177"/>
            <a:ext cx="9160580" cy="369332"/>
          </a:xfrm>
          <a:prstGeom prst="rect">
            <a:avLst/>
          </a:prstGeom>
          <a:noFill/>
        </p:spPr>
        <p:txBody>
          <a:bodyPr wrap="square" lIns="0" tIns="0" rIns="0" bIns="0" rtlCol="0">
            <a:spAutoFit/>
          </a:bodyPr>
          <a:lstStyle/>
          <a:p>
            <a:r>
              <a:rPr lang="ru-RU" sz="2400" b="1" dirty="0">
                <a:latin typeface="Arial" panose="020B0604020202020204" pitchFamily="34" charset="0"/>
                <a:cs typeface="Arial" panose="020B0604020202020204" pitchFamily="34" charset="0"/>
              </a:rPr>
              <a:t>РЕСУРСНАЯ БАЗА</a:t>
            </a:r>
            <a:endParaRPr lang="x-none" sz="2400" b="1">
              <a:latin typeface="Arial" panose="020B0604020202020204" pitchFamily="34" charset="0"/>
              <a:cs typeface="Arial" panose="020B0604020202020204" pitchFamily="34" charset="0"/>
            </a:endParaRPr>
          </a:p>
        </p:txBody>
      </p:sp>
      <p:sp>
        <p:nvSpPr>
          <p:cNvPr id="19" name="Номер слайда 50">
            <a:extLst>
              <a:ext uri="{FF2B5EF4-FFF2-40B4-BE49-F238E27FC236}">
                <a16:creationId xmlns:a16="http://schemas.microsoft.com/office/drawing/2014/main" id="{B54F722C-2069-3D02-CFC9-7B8A4D82BD18}"/>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5</a:t>
            </a:fld>
            <a:endParaRPr lang="x-none" sz="800">
              <a:solidFill>
                <a:schemeClr val="tx1"/>
              </a:solidFill>
              <a:latin typeface="Arial" panose="020B0604020202020204" pitchFamily="34" charset="0"/>
              <a:cs typeface="Arial" panose="020B0604020202020204" pitchFamily="34" charset="0"/>
            </a:endParaRPr>
          </a:p>
        </p:txBody>
      </p:sp>
      <p:sp>
        <p:nvSpPr>
          <p:cNvPr id="43" name="Скругленный прямоугольник 42">
            <a:extLst>
              <a:ext uri="{FF2B5EF4-FFF2-40B4-BE49-F238E27FC236}">
                <a16:creationId xmlns:a16="http://schemas.microsoft.com/office/drawing/2014/main" id="{601F0F1B-D35B-D76C-54E6-EAC417466077}"/>
              </a:ext>
            </a:extLst>
          </p:cNvPr>
          <p:cNvSpPr/>
          <p:nvPr/>
        </p:nvSpPr>
        <p:spPr>
          <a:xfrm>
            <a:off x="5300092" y="1376761"/>
            <a:ext cx="4497839" cy="775596"/>
          </a:xfrm>
          <a:prstGeom prst="roundRect">
            <a:avLst>
              <a:gd name="adj" fmla="val 29330"/>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МЕСТОРОЖДЕНИЯ И ПРОЯВЛЕНИЯ</a:t>
            </a:r>
          </a:p>
        </p:txBody>
      </p:sp>
      <p:sp>
        <p:nvSpPr>
          <p:cNvPr id="46" name="Скругленный прямоугольник 45">
            <a:extLst>
              <a:ext uri="{FF2B5EF4-FFF2-40B4-BE49-F238E27FC236}">
                <a16:creationId xmlns:a16="http://schemas.microsoft.com/office/drawing/2014/main" id="{AE91EFE9-B67B-0E7F-6272-816E1137AE9A}"/>
              </a:ext>
            </a:extLst>
          </p:cNvPr>
          <p:cNvSpPr/>
          <p:nvPr/>
        </p:nvSpPr>
        <p:spPr>
          <a:xfrm>
            <a:off x="5286115" y="4824775"/>
            <a:ext cx="4497839" cy="1483045"/>
          </a:xfrm>
          <a:prstGeom prst="roundRect">
            <a:avLst>
              <a:gd name="adj" fmla="val 13664"/>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7" name="Скругленный прямоугольник 46">
            <a:extLst>
              <a:ext uri="{FF2B5EF4-FFF2-40B4-BE49-F238E27FC236}">
                <a16:creationId xmlns:a16="http://schemas.microsoft.com/office/drawing/2014/main" id="{38997C38-2D25-2F3C-467D-A9A159CF5BA9}"/>
              </a:ext>
            </a:extLst>
          </p:cNvPr>
          <p:cNvSpPr/>
          <p:nvPr/>
        </p:nvSpPr>
        <p:spPr>
          <a:xfrm>
            <a:off x="5300092" y="4049179"/>
            <a:ext cx="4497839" cy="775596"/>
          </a:xfrm>
          <a:prstGeom prst="roundRect">
            <a:avLst>
              <a:gd name="adj" fmla="val 25208"/>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ЗЕМЛИ</a:t>
            </a:r>
          </a:p>
        </p:txBody>
      </p:sp>
      <p:sp>
        <p:nvSpPr>
          <p:cNvPr id="57" name="TextBox 56">
            <a:extLst>
              <a:ext uri="{FF2B5EF4-FFF2-40B4-BE49-F238E27FC236}">
                <a16:creationId xmlns:a16="http://schemas.microsoft.com/office/drawing/2014/main" id="{D1C4A423-2228-521E-E06B-9B389FC0E335}"/>
              </a:ext>
            </a:extLst>
          </p:cNvPr>
          <p:cNvSpPr txBox="1"/>
          <p:nvPr/>
        </p:nvSpPr>
        <p:spPr>
          <a:xfrm>
            <a:off x="836421" y="2424918"/>
            <a:ext cx="3474940" cy="215444"/>
          </a:xfrm>
          <a:prstGeom prst="rect">
            <a:avLst/>
          </a:prstGeom>
          <a:noFill/>
        </p:spPr>
        <p:txBody>
          <a:bodyPr wrap="square" lIns="0" tIns="0" rIns="0" bIns="0" rtlCol="0">
            <a:spAutoFit/>
          </a:bodyPr>
          <a:lstStyle/>
          <a:p>
            <a:r>
              <a:rPr lang="ru-RU" sz="1400" b="1" dirty="0">
                <a:solidFill>
                  <a:srgbClr val="4756A0"/>
                </a:solidFill>
                <a:latin typeface="Arial" panose="020B0604020202020204" pitchFamily="34" charset="0"/>
                <a:cs typeface="Arial" panose="020B0604020202020204" pitchFamily="34" charset="0"/>
              </a:rPr>
              <a:t>умеренно-континентальный </a:t>
            </a:r>
          </a:p>
        </p:txBody>
      </p:sp>
      <p:sp>
        <p:nvSpPr>
          <p:cNvPr id="59" name="TextBox 58">
            <a:extLst>
              <a:ext uri="{FF2B5EF4-FFF2-40B4-BE49-F238E27FC236}">
                <a16:creationId xmlns:a16="http://schemas.microsoft.com/office/drawing/2014/main" id="{F20282E4-2CCC-CE9A-16F7-CC2F77DF86AD}"/>
              </a:ext>
            </a:extLst>
          </p:cNvPr>
          <p:cNvSpPr txBox="1"/>
          <p:nvPr/>
        </p:nvSpPr>
        <p:spPr>
          <a:xfrm>
            <a:off x="1201368" y="2758783"/>
            <a:ext cx="2552875" cy="369332"/>
          </a:xfrm>
          <a:prstGeom prst="rect">
            <a:avLst/>
          </a:prstGeom>
          <a:noFill/>
        </p:spPr>
        <p:txBody>
          <a:bodyPr wrap="square" lIns="0" tIns="0" rIns="0" bIns="0" rtlCol="0">
            <a:spAutoFit/>
          </a:bodyPr>
          <a:lstStyle/>
          <a:p>
            <a:r>
              <a:rPr lang="ru-RU" sz="1200" dirty="0">
                <a:solidFill>
                  <a:srgbClr val="4756A0"/>
                </a:solidFill>
                <a:latin typeface="Arial" panose="020B0604020202020204" pitchFamily="34" charset="0"/>
                <a:cs typeface="Arial" panose="020B0604020202020204" pitchFamily="34" charset="0"/>
              </a:rPr>
              <a:t>средняя температура:</a:t>
            </a:r>
          </a:p>
          <a:p>
            <a:r>
              <a:rPr lang="ru-RU" sz="1200" b="1" dirty="0">
                <a:solidFill>
                  <a:srgbClr val="4756A0"/>
                </a:solidFill>
                <a:latin typeface="Arial" panose="020B0604020202020204" pitchFamily="34" charset="0"/>
                <a:cs typeface="Arial" panose="020B0604020202020204" pitchFamily="34" charset="0"/>
              </a:rPr>
              <a:t>в январе -10℃, в июле + 30℃</a:t>
            </a:r>
          </a:p>
        </p:txBody>
      </p:sp>
      <p:sp>
        <p:nvSpPr>
          <p:cNvPr id="72" name="TextBox 71">
            <a:extLst>
              <a:ext uri="{FF2B5EF4-FFF2-40B4-BE49-F238E27FC236}">
                <a16:creationId xmlns:a16="http://schemas.microsoft.com/office/drawing/2014/main" id="{A94ACB4A-9A05-F909-1488-4F131CC71B1A}"/>
              </a:ext>
            </a:extLst>
          </p:cNvPr>
          <p:cNvSpPr txBox="1"/>
          <p:nvPr/>
        </p:nvSpPr>
        <p:spPr>
          <a:xfrm>
            <a:off x="1224548" y="3214844"/>
            <a:ext cx="2336408" cy="369332"/>
          </a:xfrm>
          <a:prstGeom prst="rect">
            <a:avLst/>
          </a:prstGeom>
          <a:noFill/>
        </p:spPr>
        <p:txBody>
          <a:bodyPr wrap="square" lIns="0" tIns="0" rIns="0" bIns="0" rtlCol="0">
            <a:spAutoFit/>
          </a:bodyPr>
          <a:lstStyle/>
          <a:p>
            <a:r>
              <a:rPr lang="ru-RU" sz="1200" dirty="0">
                <a:solidFill>
                  <a:srgbClr val="4756A0"/>
                </a:solidFill>
                <a:latin typeface="Arial" panose="020B0604020202020204" pitchFamily="34" charset="0"/>
                <a:cs typeface="Arial" panose="020B0604020202020204" pitchFamily="34" charset="0"/>
              </a:rPr>
              <a:t>в среднем по году</a:t>
            </a:r>
          </a:p>
          <a:p>
            <a:r>
              <a:rPr lang="ru-RU" sz="1200" b="1" dirty="0">
                <a:solidFill>
                  <a:srgbClr val="4756A0"/>
                </a:solidFill>
                <a:latin typeface="Arial" panose="020B0604020202020204" pitchFamily="34" charset="0"/>
                <a:cs typeface="Arial" panose="020B0604020202020204" pitchFamily="34" charset="0"/>
              </a:rPr>
              <a:t>2 дня в месяц идёт дождь</a:t>
            </a:r>
          </a:p>
        </p:txBody>
      </p:sp>
      <p:pic>
        <p:nvPicPr>
          <p:cNvPr id="80" name="Рисунок 79" descr="Термометр со сплошной заливкой">
            <a:extLst>
              <a:ext uri="{FF2B5EF4-FFF2-40B4-BE49-F238E27FC236}">
                <a16:creationId xmlns:a16="http://schemas.microsoft.com/office/drawing/2014/main" id="{03905552-1267-3947-ED33-DA92CDF30FE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0576" y="2748060"/>
            <a:ext cx="360000" cy="360000"/>
          </a:xfrm>
          <a:prstGeom prst="rect">
            <a:avLst/>
          </a:prstGeom>
        </p:spPr>
      </p:pic>
      <p:pic>
        <p:nvPicPr>
          <p:cNvPr id="84" name="Рисунок 83" descr="Дождь со сплошной заливкой">
            <a:extLst>
              <a:ext uri="{FF2B5EF4-FFF2-40B4-BE49-F238E27FC236}">
                <a16:creationId xmlns:a16="http://schemas.microsoft.com/office/drawing/2014/main" id="{870DB04A-3422-E267-D9B9-AF7EB3B4945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0576" y="3218061"/>
            <a:ext cx="360000" cy="360000"/>
          </a:xfrm>
          <a:prstGeom prst="rect">
            <a:avLst/>
          </a:prstGeom>
        </p:spPr>
      </p:pic>
      <p:sp>
        <p:nvSpPr>
          <p:cNvPr id="99" name="TextBox 98">
            <a:extLst>
              <a:ext uri="{FF2B5EF4-FFF2-40B4-BE49-F238E27FC236}">
                <a16:creationId xmlns:a16="http://schemas.microsoft.com/office/drawing/2014/main" id="{9BFF0E25-DFAE-46E7-0CAB-F8151F107F4C}"/>
              </a:ext>
            </a:extLst>
          </p:cNvPr>
          <p:cNvSpPr txBox="1"/>
          <p:nvPr/>
        </p:nvSpPr>
        <p:spPr>
          <a:xfrm>
            <a:off x="2295087" y="4927347"/>
            <a:ext cx="1531992" cy="215444"/>
          </a:xfrm>
          <a:prstGeom prst="rect">
            <a:avLst/>
          </a:prstGeom>
          <a:noFill/>
        </p:spPr>
        <p:txBody>
          <a:bodyPr wrap="square" lIns="0" tIns="0" rIns="0" bIns="0" rtlCol="0">
            <a:spAutoFit/>
          </a:bodyPr>
          <a:lstStyle/>
          <a:p>
            <a:r>
              <a:rPr lang="ru-RU" sz="1400" b="1" dirty="0">
                <a:solidFill>
                  <a:srgbClr val="4756A0"/>
                </a:solidFill>
                <a:latin typeface="Arial" panose="020B0604020202020204" pitchFamily="34" charset="0"/>
                <a:cs typeface="Arial" panose="020B0604020202020204" pitchFamily="34" charset="0"/>
              </a:rPr>
              <a:t>ПОЧВЫ</a:t>
            </a:r>
            <a:endParaRPr lang="en-US" sz="1400" b="1" dirty="0">
              <a:solidFill>
                <a:srgbClr val="4756A0"/>
              </a:solidFill>
              <a:latin typeface="Arial" panose="020B0604020202020204" pitchFamily="34" charset="0"/>
              <a:cs typeface="Arial" panose="020B0604020202020204" pitchFamily="34" charset="0"/>
            </a:endParaRPr>
          </a:p>
        </p:txBody>
      </p:sp>
      <p:sp>
        <p:nvSpPr>
          <p:cNvPr id="102" name="TextBox 101">
            <a:extLst>
              <a:ext uri="{FF2B5EF4-FFF2-40B4-BE49-F238E27FC236}">
                <a16:creationId xmlns:a16="http://schemas.microsoft.com/office/drawing/2014/main" id="{3DE3B28B-9C2A-C4FD-BC1D-17B55EA166BC}"/>
              </a:ext>
            </a:extLst>
          </p:cNvPr>
          <p:cNvSpPr txBox="1"/>
          <p:nvPr/>
        </p:nvSpPr>
        <p:spPr>
          <a:xfrm>
            <a:off x="814379" y="5308349"/>
            <a:ext cx="4151062" cy="692497"/>
          </a:xfrm>
          <a:prstGeom prst="rect">
            <a:avLst/>
          </a:prstGeom>
          <a:noFill/>
        </p:spPr>
        <p:txBody>
          <a:bodyPr wrap="square" lIns="0" tIns="0" rIns="0" bIns="0" rtlCol="0">
            <a:spAutoFit/>
          </a:bodyPr>
          <a:lstStyle/>
          <a:p>
            <a:pPr>
              <a:lnSpc>
                <a:spcPts val="620"/>
              </a:lnSpc>
            </a:pPr>
            <a:r>
              <a:rPr lang="ru-RU" sz="800" b="1" spc="-30" dirty="0">
                <a:solidFill>
                  <a:srgbClr val="4756A0"/>
                </a:solidFill>
                <a:latin typeface="Arial" panose="020B0604020202020204" pitchFamily="34" charset="0"/>
                <a:cs typeface="Arial" panose="020B0604020202020204" pitchFamily="34" charset="0"/>
              </a:rPr>
              <a:t>Калачевский район расположен в пределах каштановой почвенной зоны.</a:t>
            </a:r>
          </a:p>
          <a:p>
            <a:pPr>
              <a:lnSpc>
                <a:spcPts val="620"/>
              </a:lnSpc>
            </a:pPr>
            <a:r>
              <a:rPr lang="ru-RU" sz="800" b="1" spc="-30" dirty="0">
                <a:solidFill>
                  <a:srgbClr val="4756A0"/>
                </a:solidFill>
                <a:latin typeface="Arial" panose="020B0604020202020204" pitchFamily="34" charset="0"/>
                <a:cs typeface="Arial" panose="020B0604020202020204" pitchFamily="34" charset="0"/>
              </a:rPr>
              <a:t>По обоим берегам Дона и северному побережью Карповского водохранилища находятся лугово-каштановые почвы. Они приурочены к донским террасам, четко выделяясь более богатым и густым травостоем и темной окраской верхнего горизонта. Эти почвы имеют значительную мощность гумусового слоя (в среднем 40-45 см) и вследствие этого повышенное естественное плодородие (содержание гумуса 3-4,5%). Реакция нейтральная (рН около 7), а легкорастворимые соли и карбонаты вымыты на значительную глубину.</a:t>
            </a:r>
          </a:p>
          <a:p>
            <a:pPr>
              <a:lnSpc>
                <a:spcPts val="620"/>
              </a:lnSpc>
            </a:pPr>
            <a:r>
              <a:rPr lang="ru-RU" sz="800" b="1" spc="-30" dirty="0">
                <a:solidFill>
                  <a:srgbClr val="4756A0"/>
                </a:solidFill>
                <a:latin typeface="Arial" panose="020B0604020202020204" pitchFamily="34" charset="0"/>
                <a:cs typeface="Arial" panose="020B0604020202020204" pitchFamily="34" charset="0"/>
              </a:rPr>
              <a:t>увлажнения на них можно получать неплохие урожаи</a:t>
            </a:r>
            <a:r>
              <a:rPr lang="ru-RU" sz="800" spc="-30" dirty="0">
                <a:solidFill>
                  <a:srgbClr val="4756A0"/>
                </a:solidFill>
                <a:latin typeface="Arial" panose="020B0604020202020204" pitchFamily="34" charset="0"/>
                <a:cs typeface="Arial" panose="020B0604020202020204" pitchFamily="34" charset="0"/>
              </a:rPr>
              <a:t>.</a:t>
            </a:r>
            <a:endParaRPr lang="en-US" sz="800" spc="-30" dirty="0">
              <a:solidFill>
                <a:srgbClr val="4756A0"/>
              </a:solidFill>
              <a:latin typeface="Arial" panose="020B0604020202020204" pitchFamily="34" charset="0"/>
              <a:cs typeface="Arial" panose="020B0604020202020204" pitchFamily="34" charset="0"/>
            </a:endParaRPr>
          </a:p>
        </p:txBody>
      </p:sp>
      <p:sp>
        <p:nvSpPr>
          <p:cNvPr id="107" name="TextBox 106">
            <a:extLst>
              <a:ext uri="{FF2B5EF4-FFF2-40B4-BE49-F238E27FC236}">
                <a16:creationId xmlns:a16="http://schemas.microsoft.com/office/drawing/2014/main" id="{7ED753C6-79DF-D592-0C83-B15E5284834C}"/>
              </a:ext>
            </a:extLst>
          </p:cNvPr>
          <p:cNvSpPr txBox="1"/>
          <p:nvPr/>
        </p:nvSpPr>
        <p:spPr>
          <a:xfrm>
            <a:off x="5495521" y="2428126"/>
            <a:ext cx="3611992" cy="215444"/>
          </a:xfrm>
          <a:prstGeom prst="rect">
            <a:avLst/>
          </a:prstGeom>
          <a:noFill/>
        </p:spPr>
        <p:txBody>
          <a:bodyPr wrap="square" lIns="0" tIns="0" rIns="0" bIns="0" rtlCol="0">
            <a:spAutoFit/>
          </a:bodyPr>
          <a:lstStyle/>
          <a:p>
            <a:r>
              <a:rPr lang="en-US" sz="1100" b="1" dirty="0">
                <a:solidFill>
                  <a:srgbClr val="4756A0"/>
                </a:solidFill>
                <a:latin typeface="Arial" panose="020B0604020202020204" pitchFamily="34" charset="0"/>
                <a:cs typeface="Arial" panose="020B0604020202020204" pitchFamily="34" charset="0"/>
              </a:rPr>
              <a:t>&gt;</a:t>
            </a:r>
            <a:r>
              <a:rPr lang="ru-RU" sz="1400" b="1" dirty="0">
                <a:solidFill>
                  <a:srgbClr val="4756A0"/>
                </a:solidFill>
                <a:latin typeface="Arial" panose="020B0604020202020204" pitchFamily="34" charset="0"/>
                <a:cs typeface="Arial" panose="020B0604020202020204" pitchFamily="34" charset="0"/>
              </a:rPr>
              <a:t>2 млн. м3</a:t>
            </a:r>
          </a:p>
        </p:txBody>
      </p:sp>
      <p:sp>
        <p:nvSpPr>
          <p:cNvPr id="108" name="TextBox 107">
            <a:extLst>
              <a:ext uri="{FF2B5EF4-FFF2-40B4-BE49-F238E27FC236}">
                <a16:creationId xmlns:a16="http://schemas.microsoft.com/office/drawing/2014/main" id="{9ED43C5D-0262-F43E-BACE-84B5F5D53598}"/>
              </a:ext>
            </a:extLst>
          </p:cNvPr>
          <p:cNvSpPr txBox="1"/>
          <p:nvPr/>
        </p:nvSpPr>
        <p:spPr>
          <a:xfrm>
            <a:off x="5860469" y="2758783"/>
            <a:ext cx="2227882" cy="369332"/>
          </a:xfrm>
          <a:prstGeom prst="rect">
            <a:avLst/>
          </a:prstGeom>
          <a:noFill/>
        </p:spPr>
        <p:txBody>
          <a:bodyPr wrap="square" lIns="0" tIns="0" rIns="0" bIns="0" rtlCol="0">
            <a:spAutoFit/>
          </a:bodyPr>
          <a:lstStyle/>
          <a:p>
            <a:r>
              <a:rPr lang="ru-RU" sz="1200" b="1" dirty="0">
                <a:solidFill>
                  <a:srgbClr val="4756A0"/>
                </a:solidFill>
                <a:latin typeface="Arial" panose="020B0604020202020204" pitchFamily="34" charset="0"/>
                <a:cs typeface="Arial" panose="020B0604020202020204" pitchFamily="34" charset="0"/>
              </a:rPr>
              <a:t>запасов строительных песков</a:t>
            </a:r>
            <a:endParaRPr lang="ru-RU" sz="1200" dirty="0">
              <a:solidFill>
                <a:srgbClr val="4756A0"/>
              </a:solidFill>
              <a:latin typeface="Arial" panose="020B0604020202020204" pitchFamily="34" charset="0"/>
              <a:cs typeface="Arial" panose="020B0604020202020204" pitchFamily="34" charset="0"/>
            </a:endParaRPr>
          </a:p>
        </p:txBody>
      </p:sp>
      <p:sp>
        <p:nvSpPr>
          <p:cNvPr id="116" name="TextBox 115">
            <a:extLst>
              <a:ext uri="{FF2B5EF4-FFF2-40B4-BE49-F238E27FC236}">
                <a16:creationId xmlns:a16="http://schemas.microsoft.com/office/drawing/2014/main" id="{3B81FAEA-1548-B5F4-06CC-079A55CF6E19}"/>
              </a:ext>
            </a:extLst>
          </p:cNvPr>
          <p:cNvSpPr txBox="1"/>
          <p:nvPr/>
        </p:nvSpPr>
        <p:spPr>
          <a:xfrm>
            <a:off x="5481544" y="4979979"/>
            <a:ext cx="3611992" cy="215444"/>
          </a:xfrm>
          <a:prstGeom prst="rect">
            <a:avLst/>
          </a:prstGeom>
          <a:noFill/>
        </p:spPr>
        <p:txBody>
          <a:bodyPr wrap="square" lIns="0" tIns="0" rIns="0" bIns="0" rtlCol="0">
            <a:spAutoFit/>
          </a:bodyPr>
          <a:lstStyle/>
          <a:p>
            <a:r>
              <a:rPr lang="ru-RU" sz="1400" b="1" dirty="0">
                <a:solidFill>
                  <a:srgbClr val="4756A0"/>
                </a:solidFill>
                <a:latin typeface="Arial" panose="020B0604020202020204" pitchFamily="34" charset="0"/>
                <a:cs typeface="Arial" panose="020B0604020202020204" pitchFamily="34" charset="0"/>
              </a:rPr>
              <a:t>общая площадь 349,2 тыс. га </a:t>
            </a:r>
          </a:p>
        </p:txBody>
      </p:sp>
      <p:sp>
        <p:nvSpPr>
          <p:cNvPr id="117" name="TextBox 116">
            <a:extLst>
              <a:ext uri="{FF2B5EF4-FFF2-40B4-BE49-F238E27FC236}">
                <a16:creationId xmlns:a16="http://schemas.microsoft.com/office/drawing/2014/main" id="{394B33CE-DA6F-7903-8552-2F4E10758830}"/>
              </a:ext>
            </a:extLst>
          </p:cNvPr>
          <p:cNvSpPr txBox="1"/>
          <p:nvPr/>
        </p:nvSpPr>
        <p:spPr>
          <a:xfrm>
            <a:off x="5846493" y="5339692"/>
            <a:ext cx="2323634" cy="369332"/>
          </a:xfrm>
          <a:prstGeom prst="rect">
            <a:avLst/>
          </a:prstGeom>
          <a:noFill/>
        </p:spPr>
        <p:txBody>
          <a:bodyPr wrap="square" lIns="0" tIns="0" rIns="0" bIns="0" rtlCol="0">
            <a:spAutoFit/>
          </a:bodyPr>
          <a:lstStyle/>
          <a:p>
            <a:r>
              <a:rPr lang="ru-RU" sz="1200" b="1" dirty="0">
                <a:solidFill>
                  <a:srgbClr val="4756A0"/>
                </a:solidFill>
                <a:latin typeface="Arial" panose="020B0604020202020204" pitchFamily="34" charset="0"/>
                <a:cs typeface="Arial" panose="020B0604020202020204" pitchFamily="34" charset="0"/>
              </a:rPr>
              <a:t>земли с/х назначения</a:t>
            </a:r>
          </a:p>
          <a:p>
            <a:r>
              <a:rPr lang="ru-RU" sz="1200" dirty="0">
                <a:solidFill>
                  <a:srgbClr val="4756A0"/>
                </a:solidFill>
                <a:latin typeface="Arial" panose="020B0604020202020204" pitchFamily="34" charset="0"/>
                <a:cs typeface="Arial" panose="020B0604020202020204" pitchFamily="34" charset="0"/>
              </a:rPr>
              <a:t>325 тыс. га</a:t>
            </a:r>
          </a:p>
        </p:txBody>
      </p:sp>
      <p:sp>
        <p:nvSpPr>
          <p:cNvPr id="118" name="TextBox 117">
            <a:extLst>
              <a:ext uri="{FF2B5EF4-FFF2-40B4-BE49-F238E27FC236}">
                <a16:creationId xmlns:a16="http://schemas.microsoft.com/office/drawing/2014/main" id="{F2232438-0B4C-EE5D-F317-B1A618F94DAC}"/>
              </a:ext>
            </a:extLst>
          </p:cNvPr>
          <p:cNvSpPr txBox="1"/>
          <p:nvPr/>
        </p:nvSpPr>
        <p:spPr>
          <a:xfrm>
            <a:off x="5846493" y="5816180"/>
            <a:ext cx="2918366" cy="369332"/>
          </a:xfrm>
          <a:prstGeom prst="rect">
            <a:avLst/>
          </a:prstGeom>
          <a:noFill/>
        </p:spPr>
        <p:txBody>
          <a:bodyPr wrap="square" lIns="0" tIns="0" rIns="0" bIns="0" rtlCol="0">
            <a:spAutoFit/>
          </a:bodyPr>
          <a:lstStyle/>
          <a:p>
            <a:r>
              <a:rPr lang="ru-RU" sz="1200" b="1" dirty="0">
                <a:solidFill>
                  <a:srgbClr val="4756A0"/>
                </a:solidFill>
                <a:latin typeface="Arial" panose="020B0604020202020204" pitchFamily="34" charset="0"/>
                <a:cs typeface="Arial" panose="020B0604020202020204" pitchFamily="34" charset="0"/>
              </a:rPr>
              <a:t>земли промышленности</a:t>
            </a:r>
          </a:p>
          <a:p>
            <a:r>
              <a:rPr lang="ru-RU" sz="1200" dirty="0">
                <a:solidFill>
                  <a:srgbClr val="4756A0"/>
                </a:solidFill>
                <a:latin typeface="Arial" panose="020B0604020202020204" pitchFamily="34" charset="0"/>
                <a:cs typeface="Arial" panose="020B0604020202020204" pitchFamily="34" charset="0"/>
              </a:rPr>
              <a:t>24,2 тыс. га</a:t>
            </a:r>
          </a:p>
        </p:txBody>
      </p:sp>
      <p:sp>
        <p:nvSpPr>
          <p:cNvPr id="121" name="TextBox 120">
            <a:extLst>
              <a:ext uri="{FF2B5EF4-FFF2-40B4-BE49-F238E27FC236}">
                <a16:creationId xmlns:a16="http://schemas.microsoft.com/office/drawing/2014/main" id="{22D72C5B-E6A0-1041-A71A-27D5324B5B6E}"/>
              </a:ext>
            </a:extLst>
          </p:cNvPr>
          <p:cNvSpPr txBox="1"/>
          <p:nvPr/>
        </p:nvSpPr>
        <p:spPr>
          <a:xfrm>
            <a:off x="5846493" y="3221976"/>
            <a:ext cx="2108451" cy="76944"/>
          </a:xfrm>
          <a:prstGeom prst="rect">
            <a:avLst/>
          </a:prstGeom>
          <a:noFill/>
        </p:spPr>
        <p:txBody>
          <a:bodyPr wrap="square" lIns="0" tIns="0" rIns="0" bIns="0" rtlCol="0">
            <a:spAutoFit/>
          </a:bodyPr>
          <a:lstStyle/>
          <a:p>
            <a:pPr marL="171450" indent="-171450">
              <a:lnSpc>
                <a:spcPts val="620"/>
              </a:lnSpc>
              <a:buFont typeface="Arial" panose="020B0604020202020204" pitchFamily="34" charset="0"/>
              <a:buChar char="•"/>
            </a:pPr>
            <a:r>
              <a:rPr lang="ru-RU" sz="800" dirty="0">
                <a:solidFill>
                  <a:srgbClr val="4756A0"/>
                </a:solidFill>
                <a:latin typeface="Arial" panose="020B0604020202020204" pitchFamily="34" charset="0"/>
                <a:cs typeface="Arial" panose="020B0604020202020204" pitchFamily="34" charset="0"/>
              </a:rPr>
              <a:t>пески используются в строительстве</a:t>
            </a:r>
            <a:endParaRPr lang="en-US" sz="800" dirty="0">
              <a:solidFill>
                <a:srgbClr val="4756A0"/>
              </a:solidFill>
              <a:latin typeface="Arial" panose="020B0604020202020204" pitchFamily="34" charset="0"/>
              <a:cs typeface="Arial" panose="020B0604020202020204" pitchFamily="34" charset="0"/>
            </a:endParaRPr>
          </a:p>
        </p:txBody>
      </p:sp>
      <p:pic>
        <p:nvPicPr>
          <p:cNvPr id="133" name="Рисунок 132" descr="Производство со сплошной заливкой">
            <a:extLst>
              <a:ext uri="{FF2B5EF4-FFF2-40B4-BE49-F238E27FC236}">
                <a16:creationId xmlns:a16="http://schemas.microsoft.com/office/drawing/2014/main" id="{B1E22031-B859-A4F3-7118-A7C6CB50C7A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402397" y="5786221"/>
            <a:ext cx="360000" cy="360000"/>
          </a:xfrm>
          <a:prstGeom prst="rect">
            <a:avLst/>
          </a:prstGeom>
        </p:spPr>
      </p:pic>
      <p:sp>
        <p:nvSpPr>
          <p:cNvPr id="153" name="Скругленный прямоугольник 152">
            <a:extLst>
              <a:ext uri="{FF2B5EF4-FFF2-40B4-BE49-F238E27FC236}">
                <a16:creationId xmlns:a16="http://schemas.microsoft.com/office/drawing/2014/main" id="{CF61200C-1B4F-94A8-B2A9-63CB92B95149}"/>
              </a:ext>
            </a:extLst>
          </p:cNvPr>
          <p:cNvSpPr/>
          <p:nvPr/>
        </p:nvSpPr>
        <p:spPr>
          <a:xfrm>
            <a:off x="5297771" y="2265996"/>
            <a:ext cx="4497839" cy="1483045"/>
          </a:xfrm>
          <a:prstGeom prst="roundRect">
            <a:avLst>
              <a:gd name="adj" fmla="val 13664"/>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pic>
        <p:nvPicPr>
          <p:cNvPr id="409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83746" y="112713"/>
            <a:ext cx="21526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64858" y="9356"/>
            <a:ext cx="8715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620247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7DE7D-0010-3BC8-3EAE-B3A5A3C8740E}"/>
            </a:ext>
          </a:extLst>
        </p:cNvPr>
        <p:cNvGrpSpPr/>
        <p:nvPr/>
      </p:nvGrpSpPr>
      <p:grpSpPr>
        <a:xfrm>
          <a:off x="0" y="0"/>
          <a:ext cx="0" cy="0"/>
          <a:chOff x="0" y="0"/>
          <a:chExt cx="0" cy="0"/>
        </a:xfrm>
      </p:grpSpPr>
      <p:sp>
        <p:nvSpPr>
          <p:cNvPr id="2" name="Скругленный прямоугольник 1">
            <a:extLst>
              <a:ext uri="{FF2B5EF4-FFF2-40B4-BE49-F238E27FC236}">
                <a16:creationId xmlns:a16="http://schemas.microsoft.com/office/drawing/2014/main" id="{0E7AEE1B-6493-2AAC-9706-2C996F25F138}"/>
              </a:ext>
            </a:extLst>
          </p:cNvPr>
          <p:cNvSpPr/>
          <p:nvPr/>
        </p:nvSpPr>
        <p:spPr>
          <a:xfrm>
            <a:off x="627018" y="163628"/>
            <a:ext cx="2108434" cy="273844"/>
          </a:xfrm>
          <a:prstGeom prst="roundRect">
            <a:avLst>
              <a:gd name="adj" fmla="val 50000"/>
            </a:avLst>
          </a:prstGeom>
          <a:solidFill>
            <a:srgbClr val="4756A0"/>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0" rIns="0" bIns="0" rtlCol="0" anchor="ctr"/>
          <a:lstStyle/>
          <a:p>
            <a:r>
              <a:rPr lang="ru-RU" sz="1200" b="1" dirty="0">
                <a:solidFill>
                  <a:schemeClr val="bg1"/>
                </a:solidFill>
                <a:latin typeface="Arial" panose="020B0604020202020204" pitchFamily="34" charset="0"/>
                <a:cs typeface="Arial" panose="020B0604020202020204" pitchFamily="34" charset="0"/>
              </a:rPr>
              <a:t>СЕЛЬСКОЕ ХОЗЯЙСТВО </a:t>
            </a:r>
          </a:p>
        </p:txBody>
      </p:sp>
      <p:sp>
        <p:nvSpPr>
          <p:cNvPr id="51" name="Номер слайда 50">
            <a:extLst>
              <a:ext uri="{FF2B5EF4-FFF2-40B4-BE49-F238E27FC236}">
                <a16:creationId xmlns:a16="http://schemas.microsoft.com/office/drawing/2014/main" id="{96D46BCC-52CE-113E-98A7-2CFA709EE202}"/>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6</a:t>
            </a:fld>
            <a:endParaRPr lang="x-none" sz="800">
              <a:solidFill>
                <a:schemeClr val="tx1"/>
              </a:solidFill>
              <a:latin typeface="Arial" panose="020B0604020202020204" pitchFamily="34" charset="0"/>
              <a:cs typeface="Arial" panose="020B0604020202020204" pitchFamily="34" charset="0"/>
            </a:endParaRPr>
          </a:p>
        </p:txBody>
      </p:sp>
      <p:sp>
        <p:nvSpPr>
          <p:cNvPr id="23" name="Скругленный прямоугольник 22">
            <a:extLst>
              <a:ext uri="{FF2B5EF4-FFF2-40B4-BE49-F238E27FC236}">
                <a16:creationId xmlns:a16="http://schemas.microsoft.com/office/drawing/2014/main" id="{75F4BDB2-1DD7-9775-89B1-819D0A2A7FFF}"/>
              </a:ext>
            </a:extLst>
          </p:cNvPr>
          <p:cNvSpPr/>
          <p:nvPr/>
        </p:nvSpPr>
        <p:spPr>
          <a:xfrm>
            <a:off x="872825" y="1054763"/>
            <a:ext cx="7346899" cy="647655"/>
          </a:xfrm>
          <a:prstGeom prst="roundRect">
            <a:avLst>
              <a:gd name="adj" fmla="val 253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t>РАСТЕНЕВОДСТВО </a:t>
            </a:r>
          </a:p>
        </p:txBody>
      </p:sp>
      <p:sp>
        <p:nvSpPr>
          <p:cNvPr id="134" name="TextBox 133">
            <a:extLst>
              <a:ext uri="{FF2B5EF4-FFF2-40B4-BE49-F238E27FC236}">
                <a16:creationId xmlns:a16="http://schemas.microsoft.com/office/drawing/2014/main" id="{DF09B481-63E6-4827-EEE1-C4395D37642B}"/>
              </a:ext>
            </a:extLst>
          </p:cNvPr>
          <p:cNvSpPr txBox="1"/>
          <p:nvPr/>
        </p:nvSpPr>
        <p:spPr>
          <a:xfrm>
            <a:off x="627015" y="5404523"/>
            <a:ext cx="9160581" cy="169277"/>
          </a:xfrm>
          <a:prstGeom prst="rect">
            <a:avLst/>
          </a:prstGeom>
          <a:noFill/>
        </p:spPr>
        <p:txBody>
          <a:bodyPr wrap="square" lIns="0" tIns="0" rIns="0" bIns="0" rtlCol="0">
            <a:spAutoFit/>
          </a:bodyPr>
          <a:lstStyle/>
          <a:p>
            <a:pPr algn="ctr"/>
            <a:r>
              <a:rPr lang="ru-RU" sz="1100" b="1">
                <a:solidFill>
                  <a:schemeClr val="bg1"/>
                </a:solidFill>
                <a:latin typeface="Arial" panose="020B0604020202020204" pitchFamily="34" charset="0"/>
                <a:cs typeface="Arial" panose="020B0604020202020204" pitchFamily="34" charset="0"/>
              </a:rPr>
              <a:t>ВЫВОДЫ</a:t>
            </a:r>
            <a:endParaRPr lang="x-none" sz="1100" b="1">
              <a:solidFill>
                <a:schemeClr val="bg1"/>
              </a:solidFill>
              <a:latin typeface="Arial" panose="020B0604020202020204" pitchFamily="34" charset="0"/>
              <a:cs typeface="Arial" panose="020B0604020202020204" pitchFamily="34" charset="0"/>
            </a:endParaRPr>
          </a:p>
        </p:txBody>
      </p:sp>
      <p:graphicFrame>
        <p:nvGraphicFramePr>
          <p:cNvPr id="139" name="Диаграмма 138">
            <a:extLst>
              <a:ext uri="{FF2B5EF4-FFF2-40B4-BE49-F238E27FC236}">
                <a16:creationId xmlns:a16="http://schemas.microsoft.com/office/drawing/2014/main" id="{97A1D79B-4DF1-ADD5-E150-13F835D6F985}"/>
              </a:ext>
            </a:extLst>
          </p:cNvPr>
          <p:cNvGraphicFramePr/>
          <p:nvPr>
            <p:extLst>
              <p:ext uri="{D42A27DB-BD31-4B8C-83A1-F6EECF244321}">
                <p14:modId xmlns:p14="http://schemas.microsoft.com/office/powerpoint/2010/main" val="3636503835"/>
              </p:ext>
            </p:extLst>
          </p:nvPr>
        </p:nvGraphicFramePr>
        <p:xfrm>
          <a:off x="5557264" y="3110373"/>
          <a:ext cx="2770420" cy="5814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3" name="Диаграмма 142">
            <a:extLst>
              <a:ext uri="{FF2B5EF4-FFF2-40B4-BE49-F238E27FC236}">
                <a16:creationId xmlns:a16="http://schemas.microsoft.com/office/drawing/2014/main" id="{FA8C9C48-A45C-D0E3-548B-CB6A14B902BE}"/>
              </a:ext>
            </a:extLst>
          </p:cNvPr>
          <p:cNvGraphicFramePr/>
          <p:nvPr>
            <p:extLst>
              <p:ext uri="{D42A27DB-BD31-4B8C-83A1-F6EECF244321}">
                <p14:modId xmlns:p14="http://schemas.microsoft.com/office/powerpoint/2010/main" val="3560466834"/>
              </p:ext>
            </p:extLst>
          </p:nvPr>
        </p:nvGraphicFramePr>
        <p:xfrm>
          <a:off x="460220" y="4277887"/>
          <a:ext cx="3880625" cy="1835059"/>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8A0FAD5A-EE6F-8C60-E3B8-C76D8952E3A6}"/>
              </a:ext>
            </a:extLst>
          </p:cNvPr>
          <p:cNvSpPr txBox="1"/>
          <p:nvPr/>
        </p:nvSpPr>
        <p:spPr>
          <a:xfrm>
            <a:off x="6851723" y="5716497"/>
            <a:ext cx="2736000" cy="138499"/>
          </a:xfrm>
          <a:prstGeom prst="rect">
            <a:avLst/>
          </a:prstGeom>
          <a:noFill/>
        </p:spPr>
        <p:txBody>
          <a:bodyPr wrap="square" lIns="0" tIns="0" rIns="0" bIns="0" rtlCol="0">
            <a:spAutoFit/>
          </a:bodyPr>
          <a:lstStyle/>
          <a:p>
            <a:pPr marL="171450" indent="-171450">
              <a:buClr>
                <a:schemeClr val="bg1"/>
              </a:buClr>
              <a:buFont typeface="Arial" panose="020B0604020202020204" pitchFamily="34" charset="0"/>
              <a:buChar char="•"/>
            </a:pPr>
            <a:r>
              <a:rPr lang="ru-RU" sz="900" b="1" dirty="0">
                <a:solidFill>
                  <a:schemeClr val="bg1"/>
                </a:solidFill>
                <a:latin typeface="Arial" panose="020B0604020202020204" pitchFamily="34" charset="0"/>
                <a:cs typeface="Arial" panose="020B0604020202020204" pitchFamily="34" charset="0"/>
              </a:rPr>
              <a:t>плохое качество автомобильных дорог</a:t>
            </a:r>
          </a:p>
        </p:txBody>
      </p:sp>
      <p:sp>
        <p:nvSpPr>
          <p:cNvPr id="30" name="Скругленный прямоугольник 29">
            <a:extLst>
              <a:ext uri="{FF2B5EF4-FFF2-40B4-BE49-F238E27FC236}">
                <a16:creationId xmlns:a16="http://schemas.microsoft.com/office/drawing/2014/main" id="{27DC45EC-6B72-FC57-F6E6-430D336317AA}"/>
              </a:ext>
            </a:extLst>
          </p:cNvPr>
          <p:cNvSpPr/>
          <p:nvPr/>
        </p:nvSpPr>
        <p:spPr>
          <a:xfrm>
            <a:off x="4668643" y="1840831"/>
            <a:ext cx="4007006" cy="1489667"/>
          </a:xfrm>
          <a:prstGeom prst="roundRect">
            <a:avLst>
              <a:gd name="adj" fmla="val 13233"/>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1" name="TextBox 10"/>
          <p:cNvSpPr txBox="1"/>
          <p:nvPr/>
        </p:nvSpPr>
        <p:spPr>
          <a:xfrm>
            <a:off x="4904340" y="1840831"/>
            <a:ext cx="1819903" cy="338554"/>
          </a:xfrm>
          <a:prstGeom prst="rect">
            <a:avLst/>
          </a:prstGeom>
          <a:noFill/>
        </p:spPr>
        <p:txBody>
          <a:bodyPr wrap="square" rtlCol="0">
            <a:spAutoFit/>
          </a:bodyPr>
          <a:lstStyle/>
          <a:p>
            <a:r>
              <a:rPr lang="ru-RU" sz="1600" b="1" dirty="0">
                <a:solidFill>
                  <a:schemeClr val="accent1">
                    <a:lumMod val="50000"/>
                  </a:schemeClr>
                </a:solidFill>
                <a:latin typeface="Arial" panose="020B0604020202020204" pitchFamily="34" charset="0"/>
                <a:cs typeface="Arial" panose="020B0604020202020204" pitchFamily="34" charset="0"/>
              </a:rPr>
              <a:t>Валовый сбор</a:t>
            </a:r>
          </a:p>
        </p:txBody>
      </p:sp>
      <p:sp>
        <p:nvSpPr>
          <p:cNvPr id="12" name="TextBox 11"/>
          <p:cNvSpPr txBox="1"/>
          <p:nvPr/>
        </p:nvSpPr>
        <p:spPr>
          <a:xfrm>
            <a:off x="5185123" y="2143126"/>
            <a:ext cx="1981394" cy="1400383"/>
          </a:xfrm>
          <a:prstGeom prst="rect">
            <a:avLst/>
          </a:prstGeom>
          <a:noFill/>
        </p:spPr>
        <p:txBody>
          <a:bodyPr wrap="square" rtlCol="0">
            <a:spAutoFit/>
          </a:bodyPr>
          <a:lstStyle/>
          <a:p>
            <a:r>
              <a:rPr lang="ru-RU" sz="1400" dirty="0">
                <a:solidFill>
                  <a:schemeClr val="accent1">
                    <a:lumMod val="50000"/>
                  </a:schemeClr>
                </a:solidFill>
                <a:latin typeface="Arial" panose="020B0604020202020204" pitchFamily="34" charset="0"/>
                <a:cs typeface="Arial" panose="020B0604020202020204" pitchFamily="34" charset="0"/>
              </a:rPr>
              <a:t>Зерновых культур</a:t>
            </a:r>
          </a:p>
          <a:p>
            <a:r>
              <a:rPr lang="ru-RU" sz="1400" dirty="0">
                <a:solidFill>
                  <a:schemeClr val="accent1">
                    <a:lumMod val="50000"/>
                  </a:schemeClr>
                </a:solidFill>
                <a:latin typeface="Arial" panose="020B0604020202020204" pitchFamily="34" charset="0"/>
                <a:cs typeface="Arial" panose="020B0604020202020204" pitchFamily="34" charset="0"/>
              </a:rPr>
              <a:t>220,70 тыс. тонн</a:t>
            </a:r>
          </a:p>
          <a:p>
            <a:endParaRPr lang="ru-RU" sz="1100" dirty="0">
              <a:solidFill>
                <a:schemeClr val="accent1">
                  <a:lumMod val="50000"/>
                </a:schemeClr>
              </a:solidFill>
              <a:latin typeface="Arial" panose="020B0604020202020204" pitchFamily="34" charset="0"/>
              <a:cs typeface="Arial" panose="020B0604020202020204" pitchFamily="34" charset="0"/>
            </a:endParaRPr>
          </a:p>
          <a:p>
            <a:r>
              <a:rPr lang="ru-RU" sz="1400" dirty="0">
                <a:solidFill>
                  <a:schemeClr val="accent1">
                    <a:lumMod val="50000"/>
                  </a:schemeClr>
                </a:solidFill>
                <a:latin typeface="Arial" panose="020B0604020202020204" pitchFamily="34" charset="0"/>
                <a:cs typeface="Arial" panose="020B0604020202020204" pitchFamily="34" charset="0"/>
              </a:rPr>
              <a:t>масличных культур</a:t>
            </a:r>
          </a:p>
          <a:p>
            <a:r>
              <a:rPr lang="ru-RU" sz="1400" dirty="0">
                <a:solidFill>
                  <a:schemeClr val="accent1">
                    <a:lumMod val="50000"/>
                  </a:schemeClr>
                </a:solidFill>
                <a:latin typeface="Arial" panose="020B0604020202020204" pitchFamily="34" charset="0"/>
                <a:cs typeface="Arial" panose="020B0604020202020204" pitchFamily="34" charset="0"/>
              </a:rPr>
              <a:t>6,80 тыс. тонн</a:t>
            </a:r>
          </a:p>
          <a:p>
            <a:endParaRPr lang="ru-RU"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4761" y="2143126"/>
            <a:ext cx="3603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46943" y="2683669"/>
            <a:ext cx="3603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Скругленный прямоугольник 37">
            <a:extLst>
              <a:ext uri="{FF2B5EF4-FFF2-40B4-BE49-F238E27FC236}">
                <a16:creationId xmlns:a16="http://schemas.microsoft.com/office/drawing/2014/main" id="{75F4BDB2-1DD7-9775-89B1-819D0A2A7FFF}"/>
              </a:ext>
            </a:extLst>
          </p:cNvPr>
          <p:cNvSpPr/>
          <p:nvPr/>
        </p:nvSpPr>
        <p:spPr>
          <a:xfrm>
            <a:off x="995193" y="3525579"/>
            <a:ext cx="7346899" cy="647655"/>
          </a:xfrm>
          <a:prstGeom prst="roundRect">
            <a:avLst>
              <a:gd name="adj" fmla="val 253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t>ЖИВОТНОВОДСТВО  </a:t>
            </a:r>
          </a:p>
        </p:txBody>
      </p:sp>
      <p:graphicFrame>
        <p:nvGraphicFramePr>
          <p:cNvPr id="39" name="Диаграмма 38">
            <a:extLst>
              <a:ext uri="{FF2B5EF4-FFF2-40B4-BE49-F238E27FC236}">
                <a16:creationId xmlns:a16="http://schemas.microsoft.com/office/drawing/2014/main" id="{FA8C9C48-A45C-D0E3-548B-CB6A14B902BE}"/>
              </a:ext>
            </a:extLst>
          </p:cNvPr>
          <p:cNvGraphicFramePr/>
          <p:nvPr>
            <p:extLst>
              <p:ext uri="{D42A27DB-BD31-4B8C-83A1-F6EECF244321}">
                <p14:modId xmlns:p14="http://schemas.microsoft.com/office/powerpoint/2010/main" val="2712262876"/>
              </p:ext>
            </p:extLst>
          </p:nvPr>
        </p:nvGraphicFramePr>
        <p:xfrm>
          <a:off x="505523" y="1840831"/>
          <a:ext cx="4040752" cy="151801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1" name="Диаграмма 40">
            <a:extLst>
              <a:ext uri="{FF2B5EF4-FFF2-40B4-BE49-F238E27FC236}">
                <a16:creationId xmlns:a16="http://schemas.microsoft.com/office/drawing/2014/main" id="{FA8C9C48-A45C-D0E3-548B-CB6A14B902BE}"/>
              </a:ext>
            </a:extLst>
          </p:cNvPr>
          <p:cNvGraphicFramePr/>
          <p:nvPr>
            <p:extLst>
              <p:ext uri="{D42A27DB-BD31-4B8C-83A1-F6EECF244321}">
                <p14:modId xmlns:p14="http://schemas.microsoft.com/office/powerpoint/2010/main" val="4082817074"/>
              </p:ext>
            </p:extLst>
          </p:nvPr>
        </p:nvGraphicFramePr>
        <p:xfrm>
          <a:off x="4523851" y="4278587"/>
          <a:ext cx="4538253" cy="1847149"/>
        </p:xfrm>
        <a:graphic>
          <a:graphicData uri="http://schemas.openxmlformats.org/drawingml/2006/chart">
            <c:chart xmlns:c="http://schemas.openxmlformats.org/drawingml/2006/chart" xmlns:r="http://schemas.openxmlformats.org/officeDocument/2006/relationships" r:id="rId8"/>
          </a:graphicData>
        </a:graphic>
      </p:graphicFrame>
      <p:pic>
        <p:nvPicPr>
          <p:cNvPr id="512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91349" y="163628"/>
            <a:ext cx="2596373" cy="63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02663" y="74728"/>
            <a:ext cx="8715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32904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Скругленный прямоугольник 248">
            <a:extLst>
              <a:ext uri="{FF2B5EF4-FFF2-40B4-BE49-F238E27FC236}">
                <a16:creationId xmlns:a16="http://schemas.microsoft.com/office/drawing/2014/main" id="{A4503707-C842-55D2-8184-C2281EB1EB33}"/>
              </a:ext>
            </a:extLst>
          </p:cNvPr>
          <p:cNvSpPr/>
          <p:nvPr/>
        </p:nvSpPr>
        <p:spPr>
          <a:xfrm>
            <a:off x="7598612" y="2292755"/>
            <a:ext cx="2196000" cy="4038109"/>
          </a:xfrm>
          <a:prstGeom prst="roundRect">
            <a:avLst>
              <a:gd name="adj" fmla="val 10682"/>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50" name="Скругленный прямоугольник 249">
            <a:extLst>
              <a:ext uri="{FF2B5EF4-FFF2-40B4-BE49-F238E27FC236}">
                <a16:creationId xmlns:a16="http://schemas.microsoft.com/office/drawing/2014/main" id="{C88591C5-A285-4ADE-F36B-04A9A72B35EF}"/>
              </a:ext>
            </a:extLst>
          </p:cNvPr>
          <p:cNvSpPr/>
          <p:nvPr/>
        </p:nvSpPr>
        <p:spPr>
          <a:xfrm>
            <a:off x="7598612" y="1376762"/>
            <a:ext cx="2195999" cy="775596"/>
          </a:xfrm>
          <a:prstGeom prst="roundRect">
            <a:avLst>
              <a:gd name="adj" fmla="val 29072"/>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96000"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ru-RU"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КУЛЬТУРА И ИСКУССТВО</a:t>
            </a:r>
            <a:endParaRPr lang="x-none"/>
          </a:p>
        </p:txBody>
      </p:sp>
      <p:sp>
        <p:nvSpPr>
          <p:cNvPr id="254" name="TextBox 253">
            <a:extLst>
              <a:ext uri="{FF2B5EF4-FFF2-40B4-BE49-F238E27FC236}">
                <a16:creationId xmlns:a16="http://schemas.microsoft.com/office/drawing/2014/main" id="{6007C2EF-68BA-8F8F-ACC3-1F355859E295}"/>
              </a:ext>
            </a:extLst>
          </p:cNvPr>
          <p:cNvSpPr txBox="1"/>
          <p:nvPr/>
        </p:nvSpPr>
        <p:spPr>
          <a:xfrm>
            <a:off x="7798492" y="2528250"/>
            <a:ext cx="1713061"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33</a:t>
            </a:r>
            <a:r>
              <a:rPr lang="ru-RU" sz="1100" b="1" dirty="0">
                <a:solidFill>
                  <a:srgbClr val="4756A0"/>
                </a:solidFill>
                <a:latin typeface="Arial" panose="020B0604020202020204" pitchFamily="34" charset="0"/>
                <a:cs typeface="Arial" panose="020B0604020202020204" pitchFamily="34" charset="0"/>
              </a:rPr>
              <a:t> </a:t>
            </a:r>
          </a:p>
          <a:p>
            <a:pPr>
              <a:lnSpc>
                <a:spcPts val="1220"/>
              </a:lnSpc>
            </a:pPr>
            <a:r>
              <a:rPr lang="ru-RU" sz="1100" b="1" spc="-20" dirty="0">
                <a:solidFill>
                  <a:srgbClr val="4756A0"/>
                </a:solidFill>
                <a:latin typeface="Arial" panose="020B0604020202020204" pitchFamily="34" charset="0"/>
                <a:cs typeface="Arial" panose="020B0604020202020204" pitchFamily="34" charset="0"/>
              </a:rPr>
              <a:t>клубных учреждения</a:t>
            </a:r>
          </a:p>
        </p:txBody>
      </p:sp>
      <p:sp>
        <p:nvSpPr>
          <p:cNvPr id="259" name="TextBox 258">
            <a:extLst>
              <a:ext uri="{FF2B5EF4-FFF2-40B4-BE49-F238E27FC236}">
                <a16:creationId xmlns:a16="http://schemas.microsoft.com/office/drawing/2014/main" id="{BC46FF49-74DA-9C59-D684-B1B12D37A8F7}"/>
              </a:ext>
            </a:extLst>
          </p:cNvPr>
          <p:cNvSpPr txBox="1"/>
          <p:nvPr/>
        </p:nvSpPr>
        <p:spPr>
          <a:xfrm>
            <a:off x="7798492" y="5518079"/>
            <a:ext cx="1989104"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1</a:t>
            </a:r>
            <a:r>
              <a:rPr lang="ru-RU" sz="1100" b="1" dirty="0">
                <a:solidFill>
                  <a:srgbClr val="4756A0"/>
                </a:solidFill>
                <a:latin typeface="Arial" panose="020B0604020202020204" pitchFamily="34" charset="0"/>
                <a:cs typeface="Arial" panose="020B0604020202020204" pitchFamily="34" charset="0"/>
              </a:rPr>
              <a:t> </a:t>
            </a:r>
          </a:p>
          <a:p>
            <a:pPr>
              <a:lnSpc>
                <a:spcPts val="1220"/>
              </a:lnSpc>
            </a:pPr>
            <a:r>
              <a:rPr lang="ru-RU" sz="1100" b="1" spc="-20" dirty="0">
                <a:solidFill>
                  <a:srgbClr val="4756A0"/>
                </a:solidFill>
                <a:latin typeface="Arial" panose="020B0604020202020204" pitchFamily="34" charset="0"/>
                <a:cs typeface="Arial" panose="020B0604020202020204" pitchFamily="34" charset="0"/>
              </a:rPr>
              <a:t>туристический маршрут</a:t>
            </a:r>
          </a:p>
        </p:txBody>
      </p:sp>
      <p:sp>
        <p:nvSpPr>
          <p:cNvPr id="262" name="TextBox 261">
            <a:extLst>
              <a:ext uri="{FF2B5EF4-FFF2-40B4-BE49-F238E27FC236}">
                <a16:creationId xmlns:a16="http://schemas.microsoft.com/office/drawing/2014/main" id="{E9F12BC2-BFAA-BED4-F03C-AD706AF7061B}"/>
              </a:ext>
            </a:extLst>
          </p:cNvPr>
          <p:cNvSpPr txBox="1"/>
          <p:nvPr/>
        </p:nvSpPr>
        <p:spPr>
          <a:xfrm>
            <a:off x="7798492" y="4770621"/>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59 </a:t>
            </a:r>
            <a:r>
              <a:rPr lang="ru-RU" sz="1100" b="1" spc="-20" dirty="0">
                <a:solidFill>
                  <a:srgbClr val="4756A0"/>
                </a:solidFill>
                <a:latin typeface="Arial" panose="020B0604020202020204" pitchFamily="34" charset="0"/>
                <a:cs typeface="Arial" panose="020B0604020202020204" pitchFamily="34" charset="0"/>
              </a:rPr>
              <a:t>памятников</a:t>
            </a:r>
          </a:p>
        </p:txBody>
      </p:sp>
      <p:sp>
        <p:nvSpPr>
          <p:cNvPr id="265" name="TextBox 264">
            <a:extLst>
              <a:ext uri="{FF2B5EF4-FFF2-40B4-BE49-F238E27FC236}">
                <a16:creationId xmlns:a16="http://schemas.microsoft.com/office/drawing/2014/main" id="{5C27278C-6818-C17F-D51C-27DC77A4DF73}"/>
              </a:ext>
            </a:extLst>
          </p:cNvPr>
          <p:cNvSpPr txBox="1"/>
          <p:nvPr/>
        </p:nvSpPr>
        <p:spPr>
          <a:xfrm>
            <a:off x="7798492" y="4023164"/>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1</a:t>
            </a:r>
            <a:r>
              <a:rPr lang="ru-RU" sz="1100" b="1" dirty="0">
                <a:solidFill>
                  <a:srgbClr val="4756A0"/>
                </a:solidFill>
                <a:latin typeface="Arial" panose="020B0604020202020204" pitchFamily="34" charset="0"/>
                <a:cs typeface="Arial" panose="020B0604020202020204" pitchFamily="34" charset="0"/>
              </a:rPr>
              <a:t> </a:t>
            </a:r>
          </a:p>
          <a:p>
            <a:pPr>
              <a:lnSpc>
                <a:spcPts val="1220"/>
              </a:lnSpc>
            </a:pPr>
            <a:r>
              <a:rPr lang="ru-RU" sz="1100" b="1" spc="-20" dirty="0">
                <a:solidFill>
                  <a:srgbClr val="4756A0"/>
                </a:solidFill>
                <a:latin typeface="Arial" panose="020B0604020202020204" pitchFamily="34" charset="0"/>
                <a:cs typeface="Arial" panose="020B0604020202020204" pitchFamily="34" charset="0"/>
              </a:rPr>
              <a:t>музей</a:t>
            </a:r>
          </a:p>
        </p:txBody>
      </p:sp>
      <p:sp>
        <p:nvSpPr>
          <p:cNvPr id="270" name="TextBox 269">
            <a:extLst>
              <a:ext uri="{FF2B5EF4-FFF2-40B4-BE49-F238E27FC236}">
                <a16:creationId xmlns:a16="http://schemas.microsoft.com/office/drawing/2014/main" id="{FD6CFA95-6D40-CD7C-1A91-86822FB92694}"/>
              </a:ext>
            </a:extLst>
          </p:cNvPr>
          <p:cNvSpPr txBox="1"/>
          <p:nvPr/>
        </p:nvSpPr>
        <p:spPr>
          <a:xfrm>
            <a:off x="7798492" y="3275707"/>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27 </a:t>
            </a:r>
            <a:r>
              <a:rPr lang="ru-RU" sz="1100" b="1" spc="-20" dirty="0">
                <a:solidFill>
                  <a:srgbClr val="4756A0"/>
                </a:solidFill>
                <a:latin typeface="Arial" panose="020B0604020202020204" pitchFamily="34" charset="0"/>
                <a:cs typeface="Arial" panose="020B0604020202020204" pitchFamily="34" charset="0"/>
              </a:rPr>
              <a:t>библиотек</a:t>
            </a:r>
          </a:p>
        </p:txBody>
      </p:sp>
      <p:sp>
        <p:nvSpPr>
          <p:cNvPr id="3" name="TextBox 2">
            <a:extLst>
              <a:ext uri="{FF2B5EF4-FFF2-40B4-BE49-F238E27FC236}">
                <a16:creationId xmlns:a16="http://schemas.microsoft.com/office/drawing/2014/main" id="{912D699B-3924-518D-6259-49B5096496FC}"/>
              </a:ext>
            </a:extLst>
          </p:cNvPr>
          <p:cNvSpPr txBox="1"/>
          <p:nvPr/>
        </p:nvSpPr>
        <p:spPr>
          <a:xfrm>
            <a:off x="627016" y="550177"/>
            <a:ext cx="9160580" cy="369332"/>
          </a:xfrm>
          <a:prstGeom prst="rect">
            <a:avLst/>
          </a:prstGeom>
          <a:noFill/>
        </p:spPr>
        <p:txBody>
          <a:bodyPr wrap="square" lIns="0" tIns="0" rIns="0" bIns="0" rtlCol="0">
            <a:spAutoFit/>
          </a:bodyPr>
          <a:lstStyle/>
          <a:p>
            <a:r>
              <a:rPr lang="ru-RU" sz="2400" b="1" dirty="0">
                <a:latin typeface="Arial" panose="020B0604020202020204" pitchFamily="34" charset="0"/>
                <a:cs typeface="Arial" panose="020B0604020202020204" pitchFamily="34" charset="0"/>
              </a:rPr>
              <a:t>СОЦИАЛЬНАЯ ИНФРАСТРУКТУРА</a:t>
            </a:r>
          </a:p>
        </p:txBody>
      </p:sp>
      <p:sp>
        <p:nvSpPr>
          <p:cNvPr id="19" name="Номер слайда 50">
            <a:extLst>
              <a:ext uri="{FF2B5EF4-FFF2-40B4-BE49-F238E27FC236}">
                <a16:creationId xmlns:a16="http://schemas.microsoft.com/office/drawing/2014/main" id="{B54F722C-2069-3D02-CFC9-7B8A4D82BD18}"/>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7</a:t>
            </a:fld>
            <a:endParaRPr lang="x-none" sz="800">
              <a:solidFill>
                <a:schemeClr val="tx1"/>
              </a:solidFill>
              <a:latin typeface="Arial" panose="020B0604020202020204" pitchFamily="34" charset="0"/>
              <a:cs typeface="Arial" panose="020B0604020202020204" pitchFamily="34" charset="0"/>
            </a:endParaRPr>
          </a:p>
        </p:txBody>
      </p:sp>
      <p:sp>
        <p:nvSpPr>
          <p:cNvPr id="7" name="Скругленный прямоугольник 6">
            <a:extLst>
              <a:ext uri="{FF2B5EF4-FFF2-40B4-BE49-F238E27FC236}">
                <a16:creationId xmlns:a16="http://schemas.microsoft.com/office/drawing/2014/main" id="{BFEBFB40-7B6B-80BC-E2A0-D704509DB297}"/>
              </a:ext>
            </a:extLst>
          </p:cNvPr>
          <p:cNvSpPr/>
          <p:nvPr/>
        </p:nvSpPr>
        <p:spPr>
          <a:xfrm>
            <a:off x="686657" y="2210750"/>
            <a:ext cx="2196000" cy="4038109"/>
          </a:xfrm>
          <a:prstGeom prst="roundRect">
            <a:avLst>
              <a:gd name="adj" fmla="val 10682"/>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Скругленный прямоугольник 8">
            <a:extLst>
              <a:ext uri="{FF2B5EF4-FFF2-40B4-BE49-F238E27FC236}">
                <a16:creationId xmlns:a16="http://schemas.microsoft.com/office/drawing/2014/main" id="{D65F193D-8DB6-299A-5C0F-01B3FC0F7ECB}"/>
              </a:ext>
            </a:extLst>
          </p:cNvPr>
          <p:cNvSpPr/>
          <p:nvPr/>
        </p:nvSpPr>
        <p:spPr>
          <a:xfrm>
            <a:off x="627016" y="1376762"/>
            <a:ext cx="2195999" cy="775596"/>
          </a:xfrm>
          <a:prstGeom prst="roundRect">
            <a:avLst>
              <a:gd name="adj" fmla="val 29072"/>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96000"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ru-RU"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ОБРАЗОВАНИЕ</a:t>
            </a:r>
          </a:p>
        </p:txBody>
      </p:sp>
      <p:pic>
        <p:nvPicPr>
          <p:cNvPr id="38" name="Рисунок 37" descr="Квадратная академическая шапочка со сплошной заливкой">
            <a:extLst>
              <a:ext uri="{FF2B5EF4-FFF2-40B4-BE49-F238E27FC236}">
                <a16:creationId xmlns:a16="http://schemas.microsoft.com/office/drawing/2014/main" id="{FFA05D91-7D65-3FD5-3A8C-B8DBE3F1C4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45015" y="1462881"/>
            <a:ext cx="360000" cy="360000"/>
          </a:xfrm>
          <a:prstGeom prst="rect">
            <a:avLst/>
          </a:prstGeom>
        </p:spPr>
      </p:pic>
      <p:cxnSp>
        <p:nvCxnSpPr>
          <p:cNvPr id="53" name="Прямая соединительная линия 52">
            <a:extLst>
              <a:ext uri="{FF2B5EF4-FFF2-40B4-BE49-F238E27FC236}">
                <a16:creationId xmlns:a16="http://schemas.microsoft.com/office/drawing/2014/main" id="{BDF2D16B-1BE3-EA25-8DF1-54012BAE852A}"/>
              </a:ext>
            </a:extLst>
          </p:cNvPr>
          <p:cNvCxnSpPr/>
          <p:nvPr/>
        </p:nvCxnSpPr>
        <p:spPr>
          <a:xfrm flipH="1">
            <a:off x="1720735" y="2439744"/>
            <a:ext cx="0" cy="369804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2FED3015-490E-945C-F94C-90A898212B48}"/>
              </a:ext>
            </a:extLst>
          </p:cNvPr>
          <p:cNvSpPr txBox="1"/>
          <p:nvPr/>
        </p:nvSpPr>
        <p:spPr>
          <a:xfrm>
            <a:off x="826896" y="2528250"/>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4</a:t>
            </a:r>
            <a:r>
              <a:rPr lang="ru-RU" sz="1100" b="1" dirty="0">
                <a:solidFill>
                  <a:srgbClr val="4756A0"/>
                </a:solidFill>
                <a:latin typeface="Arial" panose="020B0604020202020204" pitchFamily="34" charset="0"/>
                <a:cs typeface="Arial" panose="020B0604020202020204" pitchFamily="34" charset="0"/>
              </a:rPr>
              <a:t> </a:t>
            </a:r>
            <a:r>
              <a:rPr lang="ru-RU" sz="1100" b="1" spc="-20" dirty="0">
                <a:solidFill>
                  <a:srgbClr val="4756A0"/>
                </a:solidFill>
                <a:latin typeface="Arial" panose="020B0604020202020204" pitchFamily="34" charset="0"/>
                <a:cs typeface="Arial" panose="020B0604020202020204" pitchFamily="34" charset="0"/>
              </a:rPr>
              <a:t>учреждения</a:t>
            </a:r>
          </a:p>
        </p:txBody>
      </p:sp>
      <p:sp>
        <p:nvSpPr>
          <p:cNvPr id="36" name="TextBox 35">
            <a:extLst>
              <a:ext uri="{FF2B5EF4-FFF2-40B4-BE49-F238E27FC236}">
                <a16:creationId xmlns:a16="http://schemas.microsoft.com/office/drawing/2014/main" id="{65F6319A-7A33-F378-AD5B-7BCE76E1CF7E}"/>
              </a:ext>
            </a:extLst>
          </p:cNvPr>
          <p:cNvSpPr txBox="1"/>
          <p:nvPr/>
        </p:nvSpPr>
        <p:spPr>
          <a:xfrm>
            <a:off x="826896" y="2873681"/>
            <a:ext cx="733991" cy="256480"/>
          </a:xfrm>
          <a:prstGeom prst="rect">
            <a:avLst/>
          </a:prstGeom>
          <a:noFill/>
        </p:spPr>
        <p:txBody>
          <a:bodyPr wrap="square" lIns="0" tIns="0" rIns="0" bIns="0" rtlCol="0">
            <a:spAutoFit/>
          </a:bodyPr>
          <a:lstStyle/>
          <a:p>
            <a:pPr>
              <a:lnSpc>
                <a:spcPts val="980"/>
              </a:lnSpc>
            </a:pPr>
            <a:r>
              <a:rPr lang="ru-RU" sz="900" dirty="0">
                <a:solidFill>
                  <a:srgbClr val="4756A0"/>
                </a:solidFill>
                <a:latin typeface="Arial" panose="020B0604020202020204" pitchFamily="34" charset="0"/>
                <a:cs typeface="Arial" panose="020B0604020202020204" pitchFamily="34" charset="0"/>
              </a:rPr>
              <a:t>дошкольного образования</a:t>
            </a:r>
          </a:p>
        </p:txBody>
      </p:sp>
      <p:sp>
        <p:nvSpPr>
          <p:cNvPr id="114" name="TextBox 113">
            <a:extLst>
              <a:ext uri="{FF2B5EF4-FFF2-40B4-BE49-F238E27FC236}">
                <a16:creationId xmlns:a16="http://schemas.microsoft.com/office/drawing/2014/main" id="{FB77D628-B652-7E49-A387-AC3F97ACBE6E}"/>
              </a:ext>
            </a:extLst>
          </p:cNvPr>
          <p:cNvSpPr txBox="1"/>
          <p:nvPr/>
        </p:nvSpPr>
        <p:spPr>
          <a:xfrm>
            <a:off x="1784657" y="2451305"/>
            <a:ext cx="893839" cy="307777"/>
          </a:xfrm>
          <a:prstGeom prst="rect">
            <a:avLst/>
          </a:prstGeom>
          <a:noFill/>
        </p:spPr>
        <p:txBody>
          <a:bodyPr wrap="square" lIns="0" tIns="0" rIns="0" bIns="0" rtlCol="0">
            <a:spAutoFit/>
          </a:bodyPr>
          <a:lstStyle/>
          <a:p>
            <a:pPr>
              <a:lnSpc>
                <a:spcPts val="1220"/>
              </a:lnSpc>
            </a:pPr>
            <a:r>
              <a:rPr lang="ru-RU" sz="1600" b="1" dirty="0">
                <a:solidFill>
                  <a:srgbClr val="A6A6A6"/>
                </a:solidFill>
                <a:latin typeface="Arial" panose="020B0604020202020204" pitchFamily="34" charset="0"/>
                <a:cs typeface="Arial" panose="020B0604020202020204" pitchFamily="34" charset="0"/>
              </a:rPr>
              <a:t>1756 </a:t>
            </a:r>
            <a:r>
              <a:rPr lang="ru-RU" sz="1100" b="1" spc="-20" dirty="0">
                <a:solidFill>
                  <a:srgbClr val="A6A6A6"/>
                </a:solidFill>
                <a:latin typeface="Arial" panose="020B0604020202020204" pitchFamily="34" charset="0"/>
                <a:cs typeface="Arial" panose="020B0604020202020204" pitchFamily="34" charset="0"/>
              </a:rPr>
              <a:t>учащихся</a:t>
            </a:r>
          </a:p>
        </p:txBody>
      </p:sp>
      <p:sp>
        <p:nvSpPr>
          <p:cNvPr id="149" name="TextBox 148">
            <a:extLst>
              <a:ext uri="{FF2B5EF4-FFF2-40B4-BE49-F238E27FC236}">
                <a16:creationId xmlns:a16="http://schemas.microsoft.com/office/drawing/2014/main" id="{3240BB4F-916F-9A16-B053-540E8BA0C6C3}"/>
              </a:ext>
            </a:extLst>
          </p:cNvPr>
          <p:cNvSpPr txBox="1"/>
          <p:nvPr/>
        </p:nvSpPr>
        <p:spPr>
          <a:xfrm>
            <a:off x="1725017" y="5478788"/>
            <a:ext cx="893839" cy="153888"/>
          </a:xfrm>
          <a:prstGeom prst="rect">
            <a:avLst/>
          </a:prstGeom>
          <a:noFill/>
        </p:spPr>
        <p:txBody>
          <a:bodyPr wrap="square" lIns="0" tIns="0" rIns="0" bIns="0" rtlCol="0">
            <a:spAutoFit/>
          </a:bodyPr>
          <a:lstStyle/>
          <a:p>
            <a:pPr>
              <a:lnSpc>
                <a:spcPts val="1220"/>
              </a:lnSpc>
            </a:pPr>
            <a:endParaRPr lang="ru-RU" sz="1100" b="1" spc="-20" dirty="0">
              <a:solidFill>
                <a:srgbClr val="A6A6A6"/>
              </a:solidFill>
              <a:latin typeface="Arial" panose="020B0604020202020204" pitchFamily="34" charset="0"/>
              <a:cs typeface="Arial" panose="020B0604020202020204" pitchFamily="34" charset="0"/>
            </a:endParaRPr>
          </a:p>
        </p:txBody>
      </p:sp>
      <p:sp>
        <p:nvSpPr>
          <p:cNvPr id="159" name="TextBox 158">
            <a:extLst>
              <a:ext uri="{FF2B5EF4-FFF2-40B4-BE49-F238E27FC236}">
                <a16:creationId xmlns:a16="http://schemas.microsoft.com/office/drawing/2014/main" id="{690BC0E0-A47B-7C34-B2FA-E073E5D93F69}"/>
              </a:ext>
            </a:extLst>
          </p:cNvPr>
          <p:cNvSpPr txBox="1"/>
          <p:nvPr/>
        </p:nvSpPr>
        <p:spPr>
          <a:xfrm>
            <a:off x="826896" y="4770621"/>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2</a:t>
            </a:r>
            <a:r>
              <a:rPr lang="ru-RU" sz="1100" b="1" dirty="0">
                <a:solidFill>
                  <a:srgbClr val="4756A0"/>
                </a:solidFill>
                <a:latin typeface="Arial" panose="020B0604020202020204" pitchFamily="34" charset="0"/>
                <a:cs typeface="Arial" panose="020B0604020202020204" pitchFamily="34" charset="0"/>
              </a:rPr>
              <a:t> </a:t>
            </a:r>
            <a:r>
              <a:rPr lang="ru-RU" sz="1100" b="1" spc="-20" dirty="0">
                <a:solidFill>
                  <a:srgbClr val="4756A0"/>
                </a:solidFill>
                <a:latin typeface="Arial" panose="020B0604020202020204" pitchFamily="34" charset="0"/>
                <a:cs typeface="Arial" panose="020B0604020202020204" pitchFamily="34" charset="0"/>
              </a:rPr>
              <a:t>учреждения</a:t>
            </a:r>
          </a:p>
        </p:txBody>
      </p:sp>
      <p:sp>
        <p:nvSpPr>
          <p:cNvPr id="160" name="TextBox 159">
            <a:extLst>
              <a:ext uri="{FF2B5EF4-FFF2-40B4-BE49-F238E27FC236}">
                <a16:creationId xmlns:a16="http://schemas.microsoft.com/office/drawing/2014/main" id="{8B3D4C90-9F8B-ADB3-6F43-32DD9FCCC0A1}"/>
              </a:ext>
            </a:extLst>
          </p:cNvPr>
          <p:cNvSpPr txBox="1"/>
          <p:nvPr/>
        </p:nvSpPr>
        <p:spPr>
          <a:xfrm>
            <a:off x="826896" y="5116052"/>
            <a:ext cx="733991" cy="256480"/>
          </a:xfrm>
          <a:prstGeom prst="rect">
            <a:avLst/>
          </a:prstGeom>
          <a:noFill/>
        </p:spPr>
        <p:txBody>
          <a:bodyPr wrap="square" lIns="0" tIns="0" rIns="0" bIns="0" rtlCol="0">
            <a:spAutoFit/>
          </a:bodyPr>
          <a:lstStyle/>
          <a:p>
            <a:pPr>
              <a:lnSpc>
                <a:spcPts val="980"/>
              </a:lnSpc>
            </a:pPr>
            <a:r>
              <a:rPr lang="ru-RU" sz="900" dirty="0">
                <a:solidFill>
                  <a:srgbClr val="4756A0"/>
                </a:solidFill>
                <a:latin typeface="Arial" panose="020B0604020202020204" pitchFamily="34" charset="0"/>
                <a:cs typeface="Arial" panose="020B0604020202020204" pitchFamily="34" charset="0"/>
              </a:rPr>
              <a:t>проф.</a:t>
            </a:r>
          </a:p>
          <a:p>
            <a:pPr>
              <a:lnSpc>
                <a:spcPts val="980"/>
              </a:lnSpc>
            </a:pPr>
            <a:r>
              <a:rPr lang="ru-RU" sz="900" dirty="0">
                <a:solidFill>
                  <a:srgbClr val="4756A0"/>
                </a:solidFill>
                <a:latin typeface="Arial" panose="020B0604020202020204" pitchFamily="34" charset="0"/>
                <a:cs typeface="Arial" panose="020B0604020202020204" pitchFamily="34" charset="0"/>
              </a:rPr>
              <a:t>образования</a:t>
            </a:r>
          </a:p>
        </p:txBody>
      </p:sp>
      <p:sp>
        <p:nvSpPr>
          <p:cNvPr id="163" name="TextBox 162">
            <a:extLst>
              <a:ext uri="{FF2B5EF4-FFF2-40B4-BE49-F238E27FC236}">
                <a16:creationId xmlns:a16="http://schemas.microsoft.com/office/drawing/2014/main" id="{8289096E-232E-07AD-8087-A4968491C029}"/>
              </a:ext>
            </a:extLst>
          </p:cNvPr>
          <p:cNvSpPr txBox="1"/>
          <p:nvPr/>
        </p:nvSpPr>
        <p:spPr>
          <a:xfrm>
            <a:off x="1828506" y="4768477"/>
            <a:ext cx="893839" cy="307777"/>
          </a:xfrm>
          <a:prstGeom prst="rect">
            <a:avLst/>
          </a:prstGeom>
          <a:noFill/>
        </p:spPr>
        <p:txBody>
          <a:bodyPr wrap="square" lIns="0" tIns="0" rIns="0" bIns="0" rtlCol="0">
            <a:spAutoFit/>
          </a:bodyPr>
          <a:lstStyle/>
          <a:p>
            <a:pPr>
              <a:lnSpc>
                <a:spcPts val="1220"/>
              </a:lnSpc>
            </a:pPr>
            <a:r>
              <a:rPr lang="ru-RU" sz="1600" b="1" dirty="0">
                <a:solidFill>
                  <a:srgbClr val="A6A6A6"/>
                </a:solidFill>
                <a:latin typeface="Arial" panose="020B0604020202020204" pitchFamily="34" charset="0"/>
                <a:cs typeface="Arial" panose="020B0604020202020204" pitchFamily="34" charset="0"/>
              </a:rPr>
              <a:t>506 </a:t>
            </a:r>
            <a:r>
              <a:rPr lang="ru-RU" sz="1100" b="1" spc="-20" dirty="0">
                <a:solidFill>
                  <a:srgbClr val="A6A6A6"/>
                </a:solidFill>
                <a:latin typeface="Arial" panose="020B0604020202020204" pitchFamily="34" charset="0"/>
                <a:cs typeface="Arial" panose="020B0604020202020204" pitchFamily="34" charset="0"/>
              </a:rPr>
              <a:t>учащихся</a:t>
            </a:r>
          </a:p>
        </p:txBody>
      </p:sp>
      <p:sp>
        <p:nvSpPr>
          <p:cNvPr id="166" name="TextBox 165">
            <a:extLst>
              <a:ext uri="{FF2B5EF4-FFF2-40B4-BE49-F238E27FC236}">
                <a16:creationId xmlns:a16="http://schemas.microsoft.com/office/drawing/2014/main" id="{7C3018D4-B80B-2244-D89D-F98700861577}"/>
              </a:ext>
            </a:extLst>
          </p:cNvPr>
          <p:cNvSpPr txBox="1"/>
          <p:nvPr/>
        </p:nvSpPr>
        <p:spPr>
          <a:xfrm>
            <a:off x="826896" y="4023164"/>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13</a:t>
            </a:r>
            <a:r>
              <a:rPr lang="ru-RU" sz="1100" b="1" dirty="0">
                <a:solidFill>
                  <a:srgbClr val="4756A0"/>
                </a:solidFill>
                <a:latin typeface="Arial" panose="020B0604020202020204" pitchFamily="34" charset="0"/>
                <a:cs typeface="Arial" panose="020B0604020202020204" pitchFamily="34" charset="0"/>
              </a:rPr>
              <a:t> </a:t>
            </a:r>
            <a:r>
              <a:rPr lang="ru-RU" sz="1100" b="1" spc="-20" dirty="0">
                <a:solidFill>
                  <a:srgbClr val="4756A0"/>
                </a:solidFill>
                <a:latin typeface="Arial" panose="020B0604020202020204" pitchFamily="34" charset="0"/>
                <a:cs typeface="Arial" panose="020B0604020202020204" pitchFamily="34" charset="0"/>
              </a:rPr>
              <a:t>учреждений</a:t>
            </a:r>
          </a:p>
        </p:txBody>
      </p:sp>
      <p:sp>
        <p:nvSpPr>
          <p:cNvPr id="167" name="TextBox 166">
            <a:extLst>
              <a:ext uri="{FF2B5EF4-FFF2-40B4-BE49-F238E27FC236}">
                <a16:creationId xmlns:a16="http://schemas.microsoft.com/office/drawing/2014/main" id="{B77467BC-9E22-FA87-0DA9-CDD84E703B74}"/>
              </a:ext>
            </a:extLst>
          </p:cNvPr>
          <p:cNvSpPr txBox="1"/>
          <p:nvPr/>
        </p:nvSpPr>
        <p:spPr>
          <a:xfrm>
            <a:off x="826896" y="4368595"/>
            <a:ext cx="733991" cy="256480"/>
          </a:xfrm>
          <a:prstGeom prst="rect">
            <a:avLst/>
          </a:prstGeom>
          <a:noFill/>
        </p:spPr>
        <p:txBody>
          <a:bodyPr wrap="square" lIns="0" tIns="0" rIns="0" bIns="0" rtlCol="0">
            <a:spAutoFit/>
          </a:bodyPr>
          <a:lstStyle/>
          <a:p>
            <a:pPr>
              <a:lnSpc>
                <a:spcPts val="980"/>
              </a:lnSpc>
            </a:pPr>
            <a:r>
              <a:rPr lang="ru-RU" sz="900" dirty="0">
                <a:solidFill>
                  <a:srgbClr val="4756A0"/>
                </a:solidFill>
                <a:latin typeface="Arial" panose="020B0604020202020204" pitchFamily="34" charset="0"/>
                <a:cs typeface="Arial" panose="020B0604020202020204" pitchFamily="34" charset="0"/>
              </a:rPr>
              <a:t>школьного образования</a:t>
            </a:r>
          </a:p>
        </p:txBody>
      </p:sp>
      <p:sp>
        <p:nvSpPr>
          <p:cNvPr id="170" name="TextBox 169">
            <a:extLst>
              <a:ext uri="{FF2B5EF4-FFF2-40B4-BE49-F238E27FC236}">
                <a16:creationId xmlns:a16="http://schemas.microsoft.com/office/drawing/2014/main" id="{FF68BA2A-B11B-A3F3-C41C-C13ACA8D4225}"/>
              </a:ext>
            </a:extLst>
          </p:cNvPr>
          <p:cNvSpPr txBox="1"/>
          <p:nvPr/>
        </p:nvSpPr>
        <p:spPr>
          <a:xfrm>
            <a:off x="1865495" y="4021019"/>
            <a:ext cx="893839" cy="307777"/>
          </a:xfrm>
          <a:prstGeom prst="rect">
            <a:avLst/>
          </a:prstGeom>
          <a:noFill/>
        </p:spPr>
        <p:txBody>
          <a:bodyPr wrap="square" lIns="0" tIns="0" rIns="0" bIns="0" rtlCol="0">
            <a:spAutoFit/>
          </a:bodyPr>
          <a:lstStyle/>
          <a:p>
            <a:pPr>
              <a:lnSpc>
                <a:spcPts val="1220"/>
              </a:lnSpc>
            </a:pPr>
            <a:r>
              <a:rPr lang="ru-RU" sz="1600" b="1" spc="-20" dirty="0">
                <a:solidFill>
                  <a:srgbClr val="A6A6A6"/>
                </a:solidFill>
                <a:latin typeface="Arial" panose="020B0604020202020204" pitchFamily="34" charset="0"/>
                <a:cs typeface="Arial" panose="020B0604020202020204" pitchFamily="34" charset="0"/>
              </a:rPr>
              <a:t>5789</a:t>
            </a:r>
            <a:r>
              <a:rPr lang="ru-RU" sz="1100" b="1" spc="-20" dirty="0">
                <a:solidFill>
                  <a:srgbClr val="A6A6A6"/>
                </a:solidFill>
                <a:latin typeface="Arial" panose="020B0604020202020204" pitchFamily="34" charset="0"/>
                <a:cs typeface="Arial" panose="020B0604020202020204" pitchFamily="34" charset="0"/>
              </a:rPr>
              <a:t> учащихся </a:t>
            </a:r>
          </a:p>
        </p:txBody>
      </p:sp>
      <p:sp>
        <p:nvSpPr>
          <p:cNvPr id="173" name="TextBox 172">
            <a:extLst>
              <a:ext uri="{FF2B5EF4-FFF2-40B4-BE49-F238E27FC236}">
                <a16:creationId xmlns:a16="http://schemas.microsoft.com/office/drawing/2014/main" id="{EC0830FF-A822-D57F-D63D-53A3866C0864}"/>
              </a:ext>
            </a:extLst>
          </p:cNvPr>
          <p:cNvSpPr txBox="1"/>
          <p:nvPr/>
        </p:nvSpPr>
        <p:spPr>
          <a:xfrm>
            <a:off x="826896" y="3275707"/>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3</a:t>
            </a:r>
          </a:p>
          <a:p>
            <a:pPr>
              <a:lnSpc>
                <a:spcPts val="1220"/>
              </a:lnSpc>
            </a:pPr>
            <a:r>
              <a:rPr lang="ru-RU" sz="1100" b="1" spc="-20" dirty="0">
                <a:solidFill>
                  <a:srgbClr val="4756A0"/>
                </a:solidFill>
                <a:latin typeface="Arial" panose="020B0604020202020204" pitchFamily="34" charset="0"/>
                <a:cs typeface="Arial" panose="020B0604020202020204" pitchFamily="34" charset="0"/>
              </a:rPr>
              <a:t>учреждения</a:t>
            </a:r>
          </a:p>
        </p:txBody>
      </p:sp>
      <p:sp>
        <p:nvSpPr>
          <p:cNvPr id="174" name="TextBox 173">
            <a:extLst>
              <a:ext uri="{FF2B5EF4-FFF2-40B4-BE49-F238E27FC236}">
                <a16:creationId xmlns:a16="http://schemas.microsoft.com/office/drawing/2014/main" id="{3D8AC28B-1761-234B-F3DD-AC6E74CECC4C}"/>
              </a:ext>
            </a:extLst>
          </p:cNvPr>
          <p:cNvSpPr txBox="1"/>
          <p:nvPr/>
        </p:nvSpPr>
        <p:spPr>
          <a:xfrm>
            <a:off x="826896" y="3621138"/>
            <a:ext cx="957761" cy="256480"/>
          </a:xfrm>
          <a:prstGeom prst="rect">
            <a:avLst/>
          </a:prstGeom>
          <a:noFill/>
        </p:spPr>
        <p:txBody>
          <a:bodyPr wrap="square" lIns="0" tIns="0" rIns="0" bIns="0" rtlCol="0">
            <a:spAutoFit/>
          </a:bodyPr>
          <a:lstStyle/>
          <a:p>
            <a:pPr>
              <a:lnSpc>
                <a:spcPts val="980"/>
              </a:lnSpc>
            </a:pPr>
            <a:r>
              <a:rPr lang="ru-RU" sz="900" dirty="0">
                <a:solidFill>
                  <a:srgbClr val="4756A0"/>
                </a:solidFill>
                <a:latin typeface="Arial" panose="020B0604020202020204" pitchFamily="34" charset="0"/>
                <a:cs typeface="Arial" panose="020B0604020202020204" pitchFamily="34" charset="0"/>
              </a:rPr>
              <a:t>доп.</a:t>
            </a:r>
          </a:p>
          <a:p>
            <a:pPr>
              <a:lnSpc>
                <a:spcPts val="980"/>
              </a:lnSpc>
            </a:pPr>
            <a:r>
              <a:rPr lang="ru-RU" sz="900" dirty="0">
                <a:solidFill>
                  <a:srgbClr val="4756A0"/>
                </a:solidFill>
                <a:latin typeface="Arial" panose="020B0604020202020204" pitchFamily="34" charset="0"/>
                <a:cs typeface="Arial" panose="020B0604020202020204" pitchFamily="34" charset="0"/>
              </a:rPr>
              <a:t>образования</a:t>
            </a:r>
          </a:p>
        </p:txBody>
      </p:sp>
      <p:sp>
        <p:nvSpPr>
          <p:cNvPr id="177" name="TextBox 176">
            <a:extLst>
              <a:ext uri="{FF2B5EF4-FFF2-40B4-BE49-F238E27FC236}">
                <a16:creationId xmlns:a16="http://schemas.microsoft.com/office/drawing/2014/main" id="{58D00896-22B3-FE36-7949-817B0AFC70FE}"/>
              </a:ext>
            </a:extLst>
          </p:cNvPr>
          <p:cNvSpPr txBox="1"/>
          <p:nvPr/>
        </p:nvSpPr>
        <p:spPr>
          <a:xfrm>
            <a:off x="1828506" y="3278246"/>
            <a:ext cx="893839" cy="307777"/>
          </a:xfrm>
          <a:prstGeom prst="rect">
            <a:avLst/>
          </a:prstGeom>
          <a:noFill/>
        </p:spPr>
        <p:txBody>
          <a:bodyPr wrap="square" lIns="0" tIns="0" rIns="0" bIns="0" rtlCol="0">
            <a:spAutoFit/>
          </a:bodyPr>
          <a:lstStyle/>
          <a:p>
            <a:pPr>
              <a:lnSpc>
                <a:spcPts val="1220"/>
              </a:lnSpc>
            </a:pPr>
            <a:r>
              <a:rPr lang="ru-RU" sz="1600" b="1" dirty="0">
                <a:solidFill>
                  <a:srgbClr val="A6A6A6"/>
                </a:solidFill>
                <a:latin typeface="Arial" panose="020B0604020202020204" pitchFamily="34" charset="0"/>
                <a:cs typeface="Arial" panose="020B0604020202020204" pitchFamily="34" charset="0"/>
              </a:rPr>
              <a:t>2268</a:t>
            </a:r>
          </a:p>
          <a:p>
            <a:pPr>
              <a:lnSpc>
                <a:spcPts val="1220"/>
              </a:lnSpc>
            </a:pPr>
            <a:r>
              <a:rPr lang="ru-RU" sz="1100" b="1" spc="-20" dirty="0">
                <a:solidFill>
                  <a:srgbClr val="A6A6A6"/>
                </a:solidFill>
                <a:latin typeface="Arial" panose="020B0604020202020204" pitchFamily="34" charset="0"/>
                <a:cs typeface="Arial" panose="020B0604020202020204" pitchFamily="34" charset="0"/>
              </a:rPr>
              <a:t>учащихся</a:t>
            </a:r>
          </a:p>
        </p:txBody>
      </p:sp>
      <p:sp>
        <p:nvSpPr>
          <p:cNvPr id="179" name="Скругленный прямоугольник 178">
            <a:extLst>
              <a:ext uri="{FF2B5EF4-FFF2-40B4-BE49-F238E27FC236}">
                <a16:creationId xmlns:a16="http://schemas.microsoft.com/office/drawing/2014/main" id="{015033BA-BEB5-3488-3407-C2E590FFA5D9}"/>
              </a:ext>
            </a:extLst>
          </p:cNvPr>
          <p:cNvSpPr/>
          <p:nvPr/>
        </p:nvSpPr>
        <p:spPr>
          <a:xfrm>
            <a:off x="3028569" y="2292755"/>
            <a:ext cx="2196000" cy="3169725"/>
          </a:xfrm>
          <a:prstGeom prst="roundRect">
            <a:avLst>
              <a:gd name="adj" fmla="val 10682"/>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0" name="Скругленный прямоугольник 179">
            <a:extLst>
              <a:ext uri="{FF2B5EF4-FFF2-40B4-BE49-F238E27FC236}">
                <a16:creationId xmlns:a16="http://schemas.microsoft.com/office/drawing/2014/main" id="{F630E29E-4C57-8581-5AD9-D1B81A96CB3A}"/>
              </a:ext>
            </a:extLst>
          </p:cNvPr>
          <p:cNvSpPr/>
          <p:nvPr/>
        </p:nvSpPr>
        <p:spPr>
          <a:xfrm>
            <a:off x="2954593" y="1376762"/>
            <a:ext cx="2195999" cy="775596"/>
          </a:xfrm>
          <a:prstGeom prst="roundRect">
            <a:avLst>
              <a:gd name="adj" fmla="val 29072"/>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96000"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ru-RU"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ЗДРАВОХРАНЕНИЕ</a:t>
            </a:r>
          </a:p>
        </p:txBody>
      </p:sp>
      <p:sp>
        <p:nvSpPr>
          <p:cNvPr id="185" name="TextBox 184">
            <a:extLst>
              <a:ext uri="{FF2B5EF4-FFF2-40B4-BE49-F238E27FC236}">
                <a16:creationId xmlns:a16="http://schemas.microsoft.com/office/drawing/2014/main" id="{61D43FCF-407D-2AD7-EC25-AC6EB4BF6BF0}"/>
              </a:ext>
            </a:extLst>
          </p:cNvPr>
          <p:cNvSpPr txBox="1"/>
          <p:nvPr/>
        </p:nvSpPr>
        <p:spPr>
          <a:xfrm>
            <a:off x="3154473" y="2528250"/>
            <a:ext cx="1996119" cy="461665"/>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182</a:t>
            </a:r>
            <a:endParaRPr lang="ru-RU" sz="1100" b="1" dirty="0">
              <a:solidFill>
                <a:srgbClr val="4756A0"/>
              </a:solidFill>
              <a:latin typeface="Arial" panose="020B0604020202020204" pitchFamily="34" charset="0"/>
              <a:cs typeface="Arial" panose="020B0604020202020204" pitchFamily="34" charset="0"/>
            </a:endParaRPr>
          </a:p>
          <a:p>
            <a:pPr>
              <a:lnSpc>
                <a:spcPts val="1220"/>
              </a:lnSpc>
            </a:pPr>
            <a:r>
              <a:rPr lang="ru-RU" sz="1100" b="1" spc="-20" dirty="0">
                <a:solidFill>
                  <a:srgbClr val="4756A0"/>
                </a:solidFill>
                <a:latin typeface="Arial" panose="020B0604020202020204" pitchFamily="34" charset="0"/>
                <a:cs typeface="Arial" panose="020B0604020202020204" pitchFamily="34" charset="0"/>
              </a:rPr>
              <a:t>стационарных </a:t>
            </a:r>
          </a:p>
          <a:p>
            <a:pPr>
              <a:lnSpc>
                <a:spcPts val="1220"/>
              </a:lnSpc>
            </a:pPr>
            <a:r>
              <a:rPr lang="ru-RU" sz="1100" b="1" spc="-20" dirty="0">
                <a:solidFill>
                  <a:srgbClr val="4756A0"/>
                </a:solidFill>
                <a:latin typeface="Arial" panose="020B0604020202020204" pitchFamily="34" charset="0"/>
                <a:cs typeface="Arial" panose="020B0604020202020204" pitchFamily="34" charset="0"/>
              </a:rPr>
              <a:t>коек</a:t>
            </a:r>
          </a:p>
        </p:txBody>
      </p:sp>
      <p:pic>
        <p:nvPicPr>
          <p:cNvPr id="210" name="Рисунок 209" descr="Больница со сплошной заливкой">
            <a:extLst>
              <a:ext uri="{FF2B5EF4-FFF2-40B4-BE49-F238E27FC236}">
                <a16:creationId xmlns:a16="http://schemas.microsoft.com/office/drawing/2014/main" id="{D598D17E-8B89-4579-B8F4-45F84F356C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72592" y="1462093"/>
            <a:ext cx="360000" cy="360000"/>
          </a:xfrm>
          <a:prstGeom prst="rect">
            <a:avLst/>
          </a:prstGeom>
        </p:spPr>
      </p:pic>
      <p:sp>
        <p:nvSpPr>
          <p:cNvPr id="211" name="TextBox 210">
            <a:extLst>
              <a:ext uri="{FF2B5EF4-FFF2-40B4-BE49-F238E27FC236}">
                <a16:creationId xmlns:a16="http://schemas.microsoft.com/office/drawing/2014/main" id="{5151CFA0-40D0-3C38-D789-043E220BC223}"/>
              </a:ext>
            </a:extLst>
          </p:cNvPr>
          <p:cNvSpPr txBox="1"/>
          <p:nvPr/>
        </p:nvSpPr>
        <p:spPr>
          <a:xfrm>
            <a:off x="3154474" y="3174338"/>
            <a:ext cx="1284754" cy="615553"/>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27</a:t>
            </a:r>
            <a:endParaRPr lang="ru-RU" sz="1100" b="1" dirty="0">
              <a:solidFill>
                <a:srgbClr val="4756A0"/>
              </a:solidFill>
              <a:latin typeface="Arial" panose="020B0604020202020204" pitchFamily="34" charset="0"/>
              <a:cs typeface="Arial" panose="020B0604020202020204" pitchFamily="34" charset="0"/>
            </a:endParaRPr>
          </a:p>
          <a:p>
            <a:pPr>
              <a:lnSpc>
                <a:spcPts val="1220"/>
              </a:lnSpc>
            </a:pPr>
            <a:r>
              <a:rPr lang="ru-RU" sz="1100" b="1" spc="-20" dirty="0">
                <a:solidFill>
                  <a:srgbClr val="4756A0"/>
                </a:solidFill>
                <a:latin typeface="Arial" panose="020B0604020202020204" pitchFamily="34" charset="0"/>
                <a:cs typeface="Arial" panose="020B0604020202020204" pitchFamily="34" charset="0"/>
              </a:rPr>
              <a:t>фельдшерско-акушерских  пунктов</a:t>
            </a:r>
          </a:p>
        </p:txBody>
      </p:sp>
      <p:sp>
        <p:nvSpPr>
          <p:cNvPr id="212" name="TextBox 211">
            <a:extLst>
              <a:ext uri="{FF2B5EF4-FFF2-40B4-BE49-F238E27FC236}">
                <a16:creationId xmlns:a16="http://schemas.microsoft.com/office/drawing/2014/main" id="{333EE292-1A91-AA33-C08E-2950E0E02A61}"/>
              </a:ext>
            </a:extLst>
          </p:cNvPr>
          <p:cNvSpPr txBox="1"/>
          <p:nvPr/>
        </p:nvSpPr>
        <p:spPr>
          <a:xfrm>
            <a:off x="3154474" y="3974314"/>
            <a:ext cx="1943372" cy="615553"/>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5</a:t>
            </a:r>
            <a:endParaRPr lang="ru-RU" sz="1100" b="1" dirty="0">
              <a:solidFill>
                <a:srgbClr val="4756A0"/>
              </a:solidFill>
              <a:latin typeface="Arial" panose="020B0604020202020204" pitchFamily="34" charset="0"/>
              <a:cs typeface="Arial" panose="020B0604020202020204" pitchFamily="34" charset="0"/>
            </a:endParaRPr>
          </a:p>
          <a:p>
            <a:pPr>
              <a:lnSpc>
                <a:spcPts val="1220"/>
              </a:lnSpc>
            </a:pPr>
            <a:r>
              <a:rPr lang="ru-RU" sz="1100" b="1" spc="-20" dirty="0">
                <a:solidFill>
                  <a:srgbClr val="4756A0"/>
                </a:solidFill>
                <a:latin typeface="Arial" panose="020B0604020202020204" pitchFamily="34" charset="0"/>
                <a:cs typeface="Arial" panose="020B0604020202020204" pitchFamily="34" charset="0"/>
              </a:rPr>
              <a:t>амбулаторно-поликлинических учреждений</a:t>
            </a:r>
          </a:p>
        </p:txBody>
      </p:sp>
      <p:sp>
        <p:nvSpPr>
          <p:cNvPr id="221" name="Скругленный прямоугольник 220">
            <a:extLst>
              <a:ext uri="{FF2B5EF4-FFF2-40B4-BE49-F238E27FC236}">
                <a16:creationId xmlns:a16="http://schemas.microsoft.com/office/drawing/2014/main" id="{020D1684-D52C-C2EC-5298-DD660550B672}"/>
              </a:ext>
            </a:extLst>
          </p:cNvPr>
          <p:cNvSpPr/>
          <p:nvPr/>
        </p:nvSpPr>
        <p:spPr>
          <a:xfrm>
            <a:off x="5097846" y="2341981"/>
            <a:ext cx="2196000" cy="4038109"/>
          </a:xfrm>
          <a:prstGeom prst="roundRect">
            <a:avLst>
              <a:gd name="adj" fmla="val 10682"/>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22" name="Скругленный прямоугольник 221">
            <a:extLst>
              <a:ext uri="{FF2B5EF4-FFF2-40B4-BE49-F238E27FC236}">
                <a16:creationId xmlns:a16="http://schemas.microsoft.com/office/drawing/2014/main" id="{70CF21A7-ECCA-575E-B550-FE0CE411467E}"/>
              </a:ext>
            </a:extLst>
          </p:cNvPr>
          <p:cNvSpPr/>
          <p:nvPr/>
        </p:nvSpPr>
        <p:spPr>
          <a:xfrm>
            <a:off x="5276603" y="1381370"/>
            <a:ext cx="2195999" cy="775596"/>
          </a:xfrm>
          <a:prstGeom prst="roundRect">
            <a:avLst>
              <a:gd name="adj" fmla="val 29072"/>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96000" rtlCol="0" anchor="ctr"/>
          <a:lstStyle/>
          <a:p>
            <a:pPr algn="ctr"/>
            <a:r>
              <a:rPr kumimoji="0" lang="ru-RU" sz="11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СПОРТ</a:t>
            </a:r>
            <a:endParaRPr lang="x-none"/>
          </a:p>
        </p:txBody>
      </p:sp>
      <p:sp>
        <p:nvSpPr>
          <p:cNvPr id="226" name="TextBox 225">
            <a:extLst>
              <a:ext uri="{FF2B5EF4-FFF2-40B4-BE49-F238E27FC236}">
                <a16:creationId xmlns:a16="http://schemas.microsoft.com/office/drawing/2014/main" id="{8AAF981A-A158-7FA2-DCCE-482787BE82A1}"/>
              </a:ext>
            </a:extLst>
          </p:cNvPr>
          <p:cNvSpPr txBox="1"/>
          <p:nvPr/>
        </p:nvSpPr>
        <p:spPr>
          <a:xfrm>
            <a:off x="5476483" y="2532858"/>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1</a:t>
            </a:r>
            <a:r>
              <a:rPr lang="ru-RU" sz="1100" b="1" dirty="0">
                <a:solidFill>
                  <a:srgbClr val="4756A0"/>
                </a:solidFill>
                <a:latin typeface="Arial" panose="020B0604020202020204" pitchFamily="34" charset="0"/>
                <a:cs typeface="Arial" panose="020B0604020202020204" pitchFamily="34" charset="0"/>
              </a:rPr>
              <a:t> </a:t>
            </a:r>
          </a:p>
          <a:p>
            <a:pPr>
              <a:lnSpc>
                <a:spcPts val="1220"/>
              </a:lnSpc>
            </a:pPr>
            <a:r>
              <a:rPr lang="ru-RU" sz="1100" b="1" spc="-20" dirty="0">
                <a:solidFill>
                  <a:srgbClr val="4756A0"/>
                </a:solidFill>
                <a:latin typeface="Arial" panose="020B0604020202020204" pitchFamily="34" charset="0"/>
                <a:cs typeface="Arial" panose="020B0604020202020204" pitchFamily="34" charset="0"/>
              </a:rPr>
              <a:t>Гребная база</a:t>
            </a:r>
          </a:p>
        </p:txBody>
      </p:sp>
      <p:pic>
        <p:nvPicPr>
          <p:cNvPr id="274" name="Рисунок 273" descr="Футбольный мяч со сплошной заливкой">
            <a:extLst>
              <a:ext uri="{FF2B5EF4-FFF2-40B4-BE49-F238E27FC236}">
                <a16:creationId xmlns:a16="http://schemas.microsoft.com/office/drawing/2014/main" id="{4F199496-B661-D254-DD27-BB53D9A49ED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90322" y="1462881"/>
            <a:ext cx="360000" cy="360000"/>
          </a:xfrm>
          <a:prstGeom prst="rect">
            <a:avLst/>
          </a:prstGeom>
        </p:spPr>
      </p:pic>
      <p:pic>
        <p:nvPicPr>
          <p:cNvPr id="276" name="Рисунок 275" descr="Мольберт со сплошной заливкой">
            <a:extLst>
              <a:ext uri="{FF2B5EF4-FFF2-40B4-BE49-F238E27FC236}">
                <a16:creationId xmlns:a16="http://schemas.microsoft.com/office/drawing/2014/main" id="{B52A2E31-72C8-3565-419D-42E3EC486F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12331" y="1462881"/>
            <a:ext cx="360000" cy="360000"/>
          </a:xfrm>
          <a:prstGeom prst="rect">
            <a:avLst/>
          </a:prstGeom>
        </p:spPr>
      </p:pic>
      <p:sp>
        <p:nvSpPr>
          <p:cNvPr id="277" name="TextBox 276">
            <a:extLst>
              <a:ext uri="{FF2B5EF4-FFF2-40B4-BE49-F238E27FC236}">
                <a16:creationId xmlns:a16="http://schemas.microsoft.com/office/drawing/2014/main" id="{B38CFC4B-4571-DF22-142C-09FDD201865C}"/>
              </a:ext>
            </a:extLst>
          </p:cNvPr>
          <p:cNvSpPr txBox="1"/>
          <p:nvPr/>
        </p:nvSpPr>
        <p:spPr>
          <a:xfrm>
            <a:off x="5476482" y="3275707"/>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30</a:t>
            </a:r>
            <a:endParaRPr lang="ru-RU" sz="1100" b="1" dirty="0">
              <a:solidFill>
                <a:srgbClr val="4756A0"/>
              </a:solidFill>
              <a:latin typeface="Arial" panose="020B0604020202020204" pitchFamily="34" charset="0"/>
              <a:cs typeface="Arial" panose="020B0604020202020204" pitchFamily="34" charset="0"/>
            </a:endParaRPr>
          </a:p>
          <a:p>
            <a:pPr>
              <a:lnSpc>
                <a:spcPts val="1220"/>
              </a:lnSpc>
            </a:pPr>
            <a:r>
              <a:rPr lang="ru-RU" sz="1100" b="1" spc="-20" dirty="0">
                <a:solidFill>
                  <a:srgbClr val="4756A0"/>
                </a:solidFill>
                <a:latin typeface="Arial" panose="020B0604020202020204" pitchFamily="34" charset="0"/>
                <a:cs typeface="Arial" panose="020B0604020202020204" pitchFamily="34" charset="0"/>
              </a:rPr>
              <a:t>спортзалов</a:t>
            </a:r>
          </a:p>
        </p:txBody>
      </p:sp>
      <p:sp>
        <p:nvSpPr>
          <p:cNvPr id="278" name="TextBox 277">
            <a:extLst>
              <a:ext uri="{FF2B5EF4-FFF2-40B4-BE49-F238E27FC236}">
                <a16:creationId xmlns:a16="http://schemas.microsoft.com/office/drawing/2014/main" id="{40BFAEC2-21A1-E0CF-DC35-664D8408F090}"/>
              </a:ext>
            </a:extLst>
          </p:cNvPr>
          <p:cNvSpPr txBox="1"/>
          <p:nvPr/>
        </p:nvSpPr>
        <p:spPr>
          <a:xfrm>
            <a:off x="5476481" y="4023164"/>
            <a:ext cx="893839" cy="307777"/>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3</a:t>
            </a:r>
            <a:r>
              <a:rPr lang="ru-RU" sz="1100" b="1" dirty="0">
                <a:solidFill>
                  <a:srgbClr val="4756A0"/>
                </a:solidFill>
                <a:latin typeface="Arial" panose="020B0604020202020204" pitchFamily="34" charset="0"/>
                <a:cs typeface="Arial" panose="020B0604020202020204" pitchFamily="34" charset="0"/>
              </a:rPr>
              <a:t> </a:t>
            </a:r>
          </a:p>
          <a:p>
            <a:pPr>
              <a:lnSpc>
                <a:spcPts val="1220"/>
              </a:lnSpc>
            </a:pPr>
            <a:r>
              <a:rPr lang="ru-RU" sz="1100" b="1" spc="-20" dirty="0">
                <a:solidFill>
                  <a:srgbClr val="4756A0"/>
                </a:solidFill>
                <a:latin typeface="Arial" panose="020B0604020202020204" pitchFamily="34" charset="0"/>
                <a:cs typeface="Arial" panose="020B0604020202020204" pitchFamily="34" charset="0"/>
              </a:rPr>
              <a:t>бассейна</a:t>
            </a:r>
          </a:p>
        </p:txBody>
      </p:sp>
      <p:sp>
        <p:nvSpPr>
          <p:cNvPr id="279" name="TextBox 278">
            <a:extLst>
              <a:ext uri="{FF2B5EF4-FFF2-40B4-BE49-F238E27FC236}">
                <a16:creationId xmlns:a16="http://schemas.microsoft.com/office/drawing/2014/main" id="{E9931E13-1699-746E-1C30-75E37FBCB28F}"/>
              </a:ext>
            </a:extLst>
          </p:cNvPr>
          <p:cNvSpPr txBox="1"/>
          <p:nvPr/>
        </p:nvSpPr>
        <p:spPr>
          <a:xfrm>
            <a:off x="5476480" y="4762587"/>
            <a:ext cx="1456471" cy="461665"/>
          </a:xfrm>
          <a:prstGeom prst="rect">
            <a:avLst/>
          </a:prstGeom>
          <a:noFill/>
        </p:spPr>
        <p:txBody>
          <a:bodyPr wrap="square" lIns="0" tIns="0" rIns="0" bIns="0" rtlCol="0">
            <a:spAutoFit/>
          </a:bodyPr>
          <a:lstStyle/>
          <a:p>
            <a:pPr>
              <a:lnSpc>
                <a:spcPts val="1220"/>
              </a:lnSpc>
            </a:pPr>
            <a:r>
              <a:rPr lang="ru-RU" sz="1600" b="1" dirty="0">
                <a:solidFill>
                  <a:srgbClr val="4756A0"/>
                </a:solidFill>
                <a:latin typeface="Arial" panose="020B0604020202020204" pitchFamily="34" charset="0"/>
                <a:cs typeface="Arial" panose="020B0604020202020204" pitchFamily="34" charset="0"/>
              </a:rPr>
              <a:t>65</a:t>
            </a:r>
            <a:r>
              <a:rPr lang="ru-RU" sz="1100" b="1" dirty="0">
                <a:solidFill>
                  <a:srgbClr val="4756A0"/>
                </a:solidFill>
                <a:latin typeface="Arial" panose="020B0604020202020204" pitchFamily="34" charset="0"/>
                <a:cs typeface="Arial" panose="020B0604020202020204" pitchFamily="34" charset="0"/>
              </a:rPr>
              <a:t> </a:t>
            </a:r>
          </a:p>
          <a:p>
            <a:pPr>
              <a:lnSpc>
                <a:spcPts val="1220"/>
              </a:lnSpc>
            </a:pPr>
            <a:r>
              <a:rPr lang="ru-RU" sz="1100" b="1" spc="-20" dirty="0">
                <a:solidFill>
                  <a:srgbClr val="4756A0"/>
                </a:solidFill>
                <a:latin typeface="Arial" panose="020B0604020202020204" pitchFamily="34" charset="0"/>
                <a:cs typeface="Arial" panose="020B0604020202020204" pitchFamily="34" charset="0"/>
              </a:rPr>
              <a:t>плоских спортивных</a:t>
            </a:r>
          </a:p>
          <a:p>
            <a:pPr>
              <a:lnSpc>
                <a:spcPts val="1220"/>
              </a:lnSpc>
            </a:pPr>
            <a:r>
              <a:rPr lang="ru-RU" sz="1100" b="1" spc="-20" dirty="0">
                <a:solidFill>
                  <a:srgbClr val="4756A0"/>
                </a:solidFill>
                <a:latin typeface="Arial" panose="020B0604020202020204" pitchFamily="34" charset="0"/>
                <a:cs typeface="Arial" panose="020B0604020202020204" pitchFamily="34" charset="0"/>
              </a:rPr>
              <a:t>сооружений</a:t>
            </a:r>
          </a:p>
        </p:txBody>
      </p:sp>
      <p:sp>
        <p:nvSpPr>
          <p:cNvPr id="281" name="TextBox 280">
            <a:extLst>
              <a:ext uri="{FF2B5EF4-FFF2-40B4-BE49-F238E27FC236}">
                <a16:creationId xmlns:a16="http://schemas.microsoft.com/office/drawing/2014/main" id="{520B3D92-6F17-A05B-FBFB-F0B0317F5D40}"/>
              </a:ext>
            </a:extLst>
          </p:cNvPr>
          <p:cNvSpPr txBox="1"/>
          <p:nvPr/>
        </p:nvSpPr>
        <p:spPr>
          <a:xfrm>
            <a:off x="684256" y="6348324"/>
            <a:ext cx="4277517" cy="92333"/>
          </a:xfrm>
          <a:prstGeom prst="rect">
            <a:avLst/>
          </a:prstGeom>
          <a:noFill/>
        </p:spPr>
        <p:txBody>
          <a:bodyPr wrap="square" lIns="0" tIns="0" rIns="0" bIns="0" rtlCol="0">
            <a:spAutoFit/>
          </a:bodyPr>
          <a:lstStyle/>
          <a:p>
            <a:r>
              <a:rPr lang="en-US" sz="600" i="1" dirty="0">
                <a:solidFill>
                  <a:srgbClr val="A6A6A6"/>
                </a:solidFill>
                <a:latin typeface="Arial" panose="020B0604020202020204" pitchFamily="34" charset="0"/>
                <a:cs typeface="Arial" panose="020B0604020202020204" pitchFamily="34" charset="0"/>
              </a:rPr>
              <a:t>*</a:t>
            </a:r>
            <a:endParaRPr lang="ru-RU" sz="600" i="1" dirty="0">
              <a:solidFill>
                <a:srgbClr val="A6A6A6"/>
              </a:solidFill>
              <a:latin typeface="Arial" panose="020B0604020202020204" pitchFamily="34" charset="0"/>
              <a:cs typeface="Arial" panose="020B0604020202020204" pitchFamily="34" charset="0"/>
            </a:endParaRPr>
          </a:p>
        </p:txBody>
      </p:sp>
      <p:pic>
        <p:nvPicPr>
          <p:cNvPr id="6146"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58903" y="82658"/>
            <a:ext cx="21526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32850" y="9356"/>
            <a:ext cx="8715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930665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Скругленный прямоугольник 172">
            <a:extLst>
              <a:ext uri="{FF2B5EF4-FFF2-40B4-BE49-F238E27FC236}">
                <a16:creationId xmlns:a16="http://schemas.microsoft.com/office/drawing/2014/main" id="{EB7D65FA-C463-3087-D7E8-6B8E7319F8D2}"/>
              </a:ext>
            </a:extLst>
          </p:cNvPr>
          <p:cNvSpPr/>
          <p:nvPr/>
        </p:nvSpPr>
        <p:spPr>
          <a:xfrm>
            <a:off x="3713478" y="750850"/>
            <a:ext cx="2836800" cy="2236548"/>
          </a:xfrm>
          <a:prstGeom prst="roundRect">
            <a:avLst>
              <a:gd name="adj" fmla="val 1403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a:p>
        </p:txBody>
      </p:sp>
      <p:sp>
        <p:nvSpPr>
          <p:cNvPr id="132" name="Скругленный прямоугольник 131">
            <a:extLst>
              <a:ext uri="{FF2B5EF4-FFF2-40B4-BE49-F238E27FC236}">
                <a16:creationId xmlns:a16="http://schemas.microsoft.com/office/drawing/2014/main" id="{965B5596-9886-1EDD-8689-79E3A0147044}"/>
              </a:ext>
            </a:extLst>
          </p:cNvPr>
          <p:cNvSpPr/>
          <p:nvPr/>
        </p:nvSpPr>
        <p:spPr>
          <a:xfrm>
            <a:off x="290809" y="1063082"/>
            <a:ext cx="6499869" cy="5351135"/>
          </a:xfrm>
          <a:prstGeom prst="roundRect">
            <a:avLst>
              <a:gd name="adj" fmla="val 5028"/>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68" name="Скругленный прямоугольник 167">
            <a:extLst>
              <a:ext uri="{FF2B5EF4-FFF2-40B4-BE49-F238E27FC236}">
                <a16:creationId xmlns:a16="http://schemas.microsoft.com/office/drawing/2014/main" id="{406DE531-59AB-987E-57EA-AF99FD6084E2}"/>
              </a:ext>
            </a:extLst>
          </p:cNvPr>
          <p:cNvSpPr/>
          <p:nvPr/>
        </p:nvSpPr>
        <p:spPr>
          <a:xfrm>
            <a:off x="504513" y="338890"/>
            <a:ext cx="3208966" cy="2136244"/>
          </a:xfrm>
          <a:prstGeom prst="roundRect">
            <a:avLst>
              <a:gd name="adj" fmla="val 1403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a:p>
        </p:txBody>
      </p:sp>
      <p:sp>
        <p:nvSpPr>
          <p:cNvPr id="191" name="Скругленный прямоугольник 190">
            <a:extLst>
              <a:ext uri="{FF2B5EF4-FFF2-40B4-BE49-F238E27FC236}">
                <a16:creationId xmlns:a16="http://schemas.microsoft.com/office/drawing/2014/main" id="{3DAEEDE2-CD4E-EEAA-1E55-446D41A95687}"/>
              </a:ext>
            </a:extLst>
          </p:cNvPr>
          <p:cNvSpPr/>
          <p:nvPr/>
        </p:nvSpPr>
        <p:spPr>
          <a:xfrm>
            <a:off x="750638" y="4714888"/>
            <a:ext cx="2836778" cy="1465200"/>
          </a:xfrm>
          <a:prstGeom prst="roundRect">
            <a:avLst>
              <a:gd name="adj" fmla="val 1403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a:p>
        </p:txBody>
      </p:sp>
      <p:sp>
        <p:nvSpPr>
          <p:cNvPr id="192" name="Скругленный прямоугольник 191">
            <a:extLst>
              <a:ext uri="{FF2B5EF4-FFF2-40B4-BE49-F238E27FC236}">
                <a16:creationId xmlns:a16="http://schemas.microsoft.com/office/drawing/2014/main" id="{08E356B1-B150-5CBC-DA11-99103B9B0653}"/>
              </a:ext>
            </a:extLst>
          </p:cNvPr>
          <p:cNvSpPr/>
          <p:nvPr/>
        </p:nvSpPr>
        <p:spPr>
          <a:xfrm>
            <a:off x="3722881" y="4714888"/>
            <a:ext cx="2836800" cy="1465200"/>
          </a:xfrm>
          <a:prstGeom prst="roundRect">
            <a:avLst>
              <a:gd name="adj" fmla="val 1403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a:p>
        </p:txBody>
      </p:sp>
      <p:sp>
        <p:nvSpPr>
          <p:cNvPr id="197" name="Скругленный прямоугольник 196">
            <a:extLst>
              <a:ext uri="{FF2B5EF4-FFF2-40B4-BE49-F238E27FC236}">
                <a16:creationId xmlns:a16="http://schemas.microsoft.com/office/drawing/2014/main" id="{EA0DAF6A-ED29-E9EF-CDF0-F42C5E4B92F5}"/>
              </a:ext>
            </a:extLst>
          </p:cNvPr>
          <p:cNvSpPr/>
          <p:nvPr/>
        </p:nvSpPr>
        <p:spPr>
          <a:xfrm>
            <a:off x="822942" y="3098999"/>
            <a:ext cx="2836778" cy="1465200"/>
          </a:xfrm>
          <a:prstGeom prst="roundRect">
            <a:avLst>
              <a:gd name="adj" fmla="val 1403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a:p>
        </p:txBody>
      </p:sp>
      <p:sp>
        <p:nvSpPr>
          <p:cNvPr id="198" name="Скругленный прямоугольник 197">
            <a:extLst>
              <a:ext uri="{FF2B5EF4-FFF2-40B4-BE49-F238E27FC236}">
                <a16:creationId xmlns:a16="http://schemas.microsoft.com/office/drawing/2014/main" id="{8D370FB6-20C6-B96E-C580-63F3005FCF57}"/>
              </a:ext>
            </a:extLst>
          </p:cNvPr>
          <p:cNvSpPr/>
          <p:nvPr/>
        </p:nvSpPr>
        <p:spPr>
          <a:xfrm>
            <a:off x="3908873" y="3311225"/>
            <a:ext cx="2836800" cy="1465200"/>
          </a:xfrm>
          <a:prstGeom prst="roundRect">
            <a:avLst>
              <a:gd name="adj" fmla="val 14037"/>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a:p>
        </p:txBody>
      </p:sp>
      <p:sp>
        <p:nvSpPr>
          <p:cNvPr id="2" name="Скругленный прямоугольник 1">
            <a:extLst>
              <a:ext uri="{FF2B5EF4-FFF2-40B4-BE49-F238E27FC236}">
                <a16:creationId xmlns:a16="http://schemas.microsoft.com/office/drawing/2014/main" id="{CD619759-1B46-A085-9BEA-16699177FCA2}"/>
              </a:ext>
            </a:extLst>
          </p:cNvPr>
          <p:cNvSpPr/>
          <p:nvPr/>
        </p:nvSpPr>
        <p:spPr>
          <a:xfrm>
            <a:off x="627017" y="163628"/>
            <a:ext cx="1542010" cy="273844"/>
          </a:xfrm>
          <a:prstGeom prst="roundRect">
            <a:avLst>
              <a:gd name="adj" fmla="val 50000"/>
            </a:avLst>
          </a:prstGeom>
          <a:solidFill>
            <a:srgbClr val="4756A0"/>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0" rIns="0" bIns="0" rtlCol="0" anchor="ctr"/>
          <a:lstStyle/>
          <a:p>
            <a:r>
              <a:rPr lang="ru-RU" sz="1400" b="1" dirty="0">
                <a:solidFill>
                  <a:schemeClr val="bg1"/>
                </a:solidFill>
                <a:latin typeface="Arial" panose="020B0604020202020204" pitchFamily="34" charset="0"/>
                <a:cs typeface="Arial" panose="020B0604020202020204" pitchFamily="34" charset="0"/>
              </a:rPr>
              <a:t>туризм</a:t>
            </a:r>
            <a:endParaRPr lang="x-none" sz="1400" b="1">
              <a:solidFill>
                <a:schemeClr val="bg1"/>
              </a:solidFill>
              <a:latin typeface="Arial" panose="020B0604020202020204" pitchFamily="34" charset="0"/>
              <a:cs typeface="Arial" panose="020B0604020202020204" pitchFamily="34" charset="0"/>
            </a:endParaRPr>
          </a:p>
        </p:txBody>
      </p:sp>
      <p:sp>
        <p:nvSpPr>
          <p:cNvPr id="51" name="Номер слайда 50">
            <a:extLst>
              <a:ext uri="{FF2B5EF4-FFF2-40B4-BE49-F238E27FC236}">
                <a16:creationId xmlns:a16="http://schemas.microsoft.com/office/drawing/2014/main" id="{44424661-66FD-8F93-DC83-63C5A9828CCF}"/>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8</a:t>
            </a:fld>
            <a:endParaRPr lang="x-none" sz="800">
              <a:solidFill>
                <a:schemeClr val="tx1"/>
              </a:solidFill>
              <a:latin typeface="Arial" panose="020B0604020202020204" pitchFamily="34" charset="0"/>
              <a:cs typeface="Arial" panose="020B0604020202020204" pitchFamily="34" charset="0"/>
            </a:endParaRPr>
          </a:p>
        </p:txBody>
      </p:sp>
      <p:sp>
        <p:nvSpPr>
          <p:cNvPr id="188" name="TextBox 187">
            <a:extLst>
              <a:ext uri="{FF2B5EF4-FFF2-40B4-BE49-F238E27FC236}">
                <a16:creationId xmlns:a16="http://schemas.microsoft.com/office/drawing/2014/main" id="{AC190EDA-2C05-15EC-A1DE-437FDD6DF9D3}"/>
              </a:ext>
            </a:extLst>
          </p:cNvPr>
          <p:cNvSpPr txBox="1"/>
          <p:nvPr/>
        </p:nvSpPr>
        <p:spPr>
          <a:xfrm>
            <a:off x="2169027" y="410729"/>
            <a:ext cx="1850939" cy="1000274"/>
          </a:xfrm>
          <a:prstGeom prst="rect">
            <a:avLst/>
          </a:prstGeom>
          <a:noFill/>
        </p:spPr>
        <p:txBody>
          <a:bodyPr wrap="square" lIns="0" tIns="0" rIns="0" bIns="0" rtlCol="0" anchor="b">
            <a:spAutoFit/>
          </a:bodyPr>
          <a:lstStyle/>
          <a:p>
            <a:r>
              <a:rPr lang="ru-RU" sz="800" b="1" dirty="0">
                <a:solidFill>
                  <a:srgbClr val="4756A0"/>
                </a:solidFill>
                <a:latin typeface="Arial" panose="020B0604020202020204" pitchFamily="34" charset="0"/>
                <a:cs typeface="Arial" panose="020B0604020202020204" pitchFamily="34" charset="0"/>
              </a:rPr>
              <a:t>Стела «Город воинской славы» В 2017 году Калачу-на-Дону было присвоено звание «Город воинской славы». Сегодня об этом событии напоминает величественная стела. Она представляет собой гранитную колонну, на вершине которой сияет золотой двуглавый орёл</a:t>
            </a:r>
            <a:r>
              <a:rPr lang="ru-RU" sz="900" b="1" dirty="0">
                <a:solidFill>
                  <a:srgbClr val="4756A0"/>
                </a:solidFill>
                <a:latin typeface="Arial" panose="020B0604020202020204" pitchFamily="34" charset="0"/>
                <a:cs typeface="Arial" panose="020B0604020202020204" pitchFamily="34" charset="0"/>
              </a:rPr>
              <a:t>.</a:t>
            </a:r>
          </a:p>
        </p:txBody>
      </p:sp>
      <p:sp>
        <p:nvSpPr>
          <p:cNvPr id="190" name="TextBox 189">
            <a:extLst>
              <a:ext uri="{FF2B5EF4-FFF2-40B4-BE49-F238E27FC236}">
                <a16:creationId xmlns:a16="http://schemas.microsoft.com/office/drawing/2014/main" id="{99D6DE6B-139E-8832-E11F-631D17E87F79}"/>
              </a:ext>
            </a:extLst>
          </p:cNvPr>
          <p:cNvSpPr txBox="1"/>
          <p:nvPr/>
        </p:nvSpPr>
        <p:spPr>
          <a:xfrm>
            <a:off x="4326646" y="1196632"/>
            <a:ext cx="2404157" cy="1107996"/>
          </a:xfrm>
          <a:prstGeom prst="rect">
            <a:avLst/>
          </a:prstGeom>
          <a:noFill/>
        </p:spPr>
        <p:txBody>
          <a:bodyPr wrap="square" lIns="0" tIns="0" rIns="0" bIns="0" rtlCol="0" anchor="b">
            <a:spAutoFit/>
          </a:bodyPr>
          <a:lstStyle/>
          <a:p>
            <a:r>
              <a:rPr lang="ru-RU" sz="800" b="1" dirty="0">
                <a:solidFill>
                  <a:srgbClr val="4756A0"/>
                </a:solidFill>
                <a:latin typeface="Arial" panose="020B0604020202020204" pitchFamily="34" charset="0"/>
                <a:cs typeface="Arial" panose="020B0604020202020204" pitchFamily="34" charset="0"/>
              </a:rPr>
              <a:t>Волго-Донской канал и арка 13 шлюза. Триумфальная арка – величественное и монументальное, утонченное и изящное сооружение на 13-м шлюзе Волго-Донского канала. Помимо утилитарной функции – скрывать сложные гидротехнические механизмы, отвечающие за работу шлюзов и ворот, арка играет важную эстетическую и памятную роль.</a:t>
            </a:r>
          </a:p>
        </p:txBody>
      </p:sp>
      <p:sp>
        <p:nvSpPr>
          <p:cNvPr id="195" name="TextBox 194">
            <a:extLst>
              <a:ext uri="{FF2B5EF4-FFF2-40B4-BE49-F238E27FC236}">
                <a16:creationId xmlns:a16="http://schemas.microsoft.com/office/drawing/2014/main" id="{FB1FF055-40B5-BA60-4F7B-23BB5E57A5CD}"/>
              </a:ext>
            </a:extLst>
          </p:cNvPr>
          <p:cNvSpPr txBox="1"/>
          <p:nvPr/>
        </p:nvSpPr>
        <p:spPr>
          <a:xfrm>
            <a:off x="2652364" y="4629342"/>
            <a:ext cx="1776761" cy="1231106"/>
          </a:xfrm>
          <a:prstGeom prst="rect">
            <a:avLst/>
          </a:prstGeom>
          <a:noFill/>
        </p:spPr>
        <p:txBody>
          <a:bodyPr wrap="square" lIns="0" tIns="0" rIns="0" bIns="0" rtlCol="0" anchor="b">
            <a:spAutoFit/>
          </a:bodyPr>
          <a:lstStyle/>
          <a:p>
            <a:r>
              <a:rPr lang="ru-RU" sz="700" b="1" dirty="0">
                <a:solidFill>
                  <a:srgbClr val="4756A0"/>
                </a:solidFill>
                <a:latin typeface="Arial" panose="020B0604020202020204" pitchFamily="34" charset="0"/>
                <a:cs typeface="Arial" panose="020B0604020202020204" pitchFamily="34" charset="0"/>
              </a:rPr>
              <a:t> </a:t>
            </a:r>
            <a:r>
              <a:rPr lang="ru-RU" sz="800" b="1" dirty="0">
                <a:solidFill>
                  <a:srgbClr val="4756A0"/>
                </a:solidFill>
                <a:latin typeface="Arial" panose="020B0604020202020204" pitchFamily="34" charset="0"/>
                <a:cs typeface="Arial" panose="020B0604020202020204" pitchFamily="34" charset="0"/>
              </a:rPr>
              <a:t>Краеведческий музей.  Музей занимает одноэтажный деревянный дом, построенный в начале XX века. Это одна из немногих дореволюционных построек, уцелевших во время немецкой оккупации. В 1919 году в этом доме прошло первое собрание Коммунистического Союза</a:t>
            </a:r>
          </a:p>
        </p:txBody>
      </p:sp>
      <p:sp>
        <p:nvSpPr>
          <p:cNvPr id="196" name="TextBox 195">
            <a:extLst>
              <a:ext uri="{FF2B5EF4-FFF2-40B4-BE49-F238E27FC236}">
                <a16:creationId xmlns:a16="http://schemas.microsoft.com/office/drawing/2014/main" id="{F4A7FBB4-FAD5-3479-086F-23409394A391}"/>
              </a:ext>
            </a:extLst>
          </p:cNvPr>
          <p:cNvSpPr txBox="1"/>
          <p:nvPr/>
        </p:nvSpPr>
        <p:spPr>
          <a:xfrm>
            <a:off x="4563403" y="5088798"/>
            <a:ext cx="2565689" cy="1477328"/>
          </a:xfrm>
          <a:prstGeom prst="rect">
            <a:avLst/>
          </a:prstGeom>
          <a:noFill/>
        </p:spPr>
        <p:txBody>
          <a:bodyPr wrap="square" lIns="0" tIns="0" rIns="0" bIns="0" rtlCol="0" anchor="b">
            <a:spAutoFit/>
          </a:bodyPr>
          <a:lstStyle/>
          <a:p>
            <a:r>
              <a:rPr lang="ru-RU" sz="800" b="1" dirty="0">
                <a:solidFill>
                  <a:srgbClr val="4756A0"/>
                </a:solidFill>
                <a:latin typeface="Arial" panose="020B0604020202020204" pitchFamily="34" charset="0"/>
                <a:cs typeface="Arial" panose="020B0604020202020204" pitchFamily="34" charset="0"/>
              </a:rPr>
              <a:t>Храм святого Иннокентия. «Святитель-Иннокентий» примечателен вовсе не древностью и не религиозными святынями, ради которых обычно туристы обращают внимание на культовые объекты. Его фишка в другом. Это храм-корабль. Плавучую церковь обустроили в 1997 году при поддержке организации «Kitchen </a:t>
            </a:r>
            <a:r>
              <a:rPr lang="ru-RU" sz="800" b="1" dirty="0" err="1">
                <a:solidFill>
                  <a:srgbClr val="4756A0"/>
                </a:solidFill>
                <a:latin typeface="Arial" panose="020B0604020202020204" pitchFamily="34" charset="0"/>
                <a:cs typeface="Arial" panose="020B0604020202020204" pitchFamily="34" charset="0"/>
              </a:rPr>
              <a:t>Not</a:t>
            </a:r>
            <a:r>
              <a:rPr lang="ru-RU" sz="800" b="1" dirty="0">
                <a:solidFill>
                  <a:srgbClr val="4756A0"/>
                </a:solidFill>
                <a:latin typeface="Arial" panose="020B0604020202020204" pitchFamily="34" charset="0"/>
                <a:cs typeface="Arial" panose="020B0604020202020204" pitchFamily="34" charset="0"/>
              </a:rPr>
              <a:t>».Некоторое время он курсировал по каналу, совершая службы в прибрежных населенных пунктах, лишенных собственных православных храмов, а в 2011 году обосновался на ПМЖ </a:t>
            </a:r>
            <a:r>
              <a:rPr lang="ru-RU" sz="800" b="1" dirty="0" err="1">
                <a:solidFill>
                  <a:srgbClr val="4756A0"/>
                </a:solidFill>
                <a:latin typeface="Arial" panose="020B0604020202020204" pitchFamily="34" charset="0"/>
                <a:cs typeface="Arial" panose="020B0604020202020204" pitchFamily="34" charset="0"/>
              </a:rPr>
              <a:t>Пятиморской</a:t>
            </a:r>
            <a:r>
              <a:rPr lang="ru-RU" sz="800" b="1" dirty="0">
                <a:solidFill>
                  <a:srgbClr val="4756A0"/>
                </a:solidFill>
                <a:latin typeface="Arial" panose="020B0604020202020204" pitchFamily="34" charset="0"/>
                <a:cs typeface="Arial" panose="020B0604020202020204" pitchFamily="34" charset="0"/>
              </a:rPr>
              <a:t> пристани.</a:t>
            </a:r>
          </a:p>
        </p:txBody>
      </p:sp>
      <p:sp>
        <p:nvSpPr>
          <p:cNvPr id="201" name="TextBox 200">
            <a:extLst>
              <a:ext uri="{FF2B5EF4-FFF2-40B4-BE49-F238E27FC236}">
                <a16:creationId xmlns:a16="http://schemas.microsoft.com/office/drawing/2014/main" id="{7F5D904E-0764-D556-8F34-50AF2D1830C7}"/>
              </a:ext>
            </a:extLst>
          </p:cNvPr>
          <p:cNvSpPr txBox="1"/>
          <p:nvPr/>
        </p:nvSpPr>
        <p:spPr>
          <a:xfrm>
            <a:off x="118947" y="2359724"/>
            <a:ext cx="1785436" cy="1985159"/>
          </a:xfrm>
          <a:prstGeom prst="rect">
            <a:avLst/>
          </a:prstGeom>
          <a:noFill/>
        </p:spPr>
        <p:txBody>
          <a:bodyPr wrap="square" lIns="0" tIns="0" rIns="0" bIns="0" rtlCol="0" anchor="b">
            <a:spAutoFit/>
          </a:bodyPr>
          <a:lstStyle/>
          <a:p>
            <a:r>
              <a:rPr lang="ru-RU" sz="800" b="1" dirty="0">
                <a:solidFill>
                  <a:srgbClr val="4756A0"/>
                </a:solidFill>
                <a:latin typeface="Arial" panose="020B0604020202020204" pitchFamily="34" charset="0"/>
                <a:cs typeface="Arial" panose="020B0604020202020204" pitchFamily="34" charset="0"/>
              </a:rPr>
              <a:t>Кафедральный собор Николая Чудотворца В 1990 году в Калаче-на-Дону был заложен величественный храм в честь Николая Чудотворца. Работы велись вплоть до 2011 года. Собор представляет собой современную интерпретацию шатрового стиля. Массивный четверик завершается выразительным шестигранным шатром со слуховыми окнами. Его венчает массивная золотая глава. Барабан украшен рельефными изображениями православных </a:t>
            </a:r>
            <a:r>
              <a:rPr lang="ru-RU" sz="900" b="1" dirty="0">
                <a:solidFill>
                  <a:srgbClr val="4756A0"/>
                </a:solidFill>
                <a:latin typeface="Arial" panose="020B0604020202020204" pitchFamily="34" charset="0"/>
                <a:cs typeface="Arial" panose="020B0604020202020204" pitchFamily="34" charset="0"/>
              </a:rPr>
              <a:t>крестов. </a:t>
            </a:r>
          </a:p>
        </p:txBody>
      </p:sp>
      <p:sp>
        <p:nvSpPr>
          <p:cNvPr id="202" name="TextBox 201">
            <a:extLst>
              <a:ext uri="{FF2B5EF4-FFF2-40B4-BE49-F238E27FC236}">
                <a16:creationId xmlns:a16="http://schemas.microsoft.com/office/drawing/2014/main" id="{12850D73-BA0F-E934-9B3B-1FF7EEC63AD8}"/>
              </a:ext>
            </a:extLst>
          </p:cNvPr>
          <p:cNvSpPr txBox="1"/>
          <p:nvPr/>
        </p:nvSpPr>
        <p:spPr>
          <a:xfrm>
            <a:off x="4750421" y="2475133"/>
            <a:ext cx="2017078" cy="1600438"/>
          </a:xfrm>
          <a:prstGeom prst="rect">
            <a:avLst/>
          </a:prstGeom>
          <a:noFill/>
        </p:spPr>
        <p:txBody>
          <a:bodyPr wrap="square" lIns="0" tIns="0" rIns="0" bIns="0" rtlCol="0" anchor="b">
            <a:spAutoFit/>
          </a:bodyPr>
          <a:lstStyle/>
          <a:p>
            <a:r>
              <a:rPr lang="ru-RU" sz="800" b="1" dirty="0">
                <a:solidFill>
                  <a:srgbClr val="4756A0"/>
                </a:solidFill>
                <a:latin typeface="Arial" panose="020B0604020202020204" pitchFamily="34" charset="0"/>
                <a:cs typeface="Arial" panose="020B0604020202020204" pitchFamily="34" charset="0"/>
              </a:rPr>
              <a:t>Памятник «Соединение Фронтов» Масштабная скульптурная композиция «Соединение фронтов». Пожалуй, это самый интересный скульптурный объект за территорией исторического парка. Название говорит само за себя. Именно неподалеку от Пятиморска в 1942 году «сошлись» Юго-Западный и Сталинградский фронты Красной Армии, что сыграло важную роль в битве под Сталинградом и в истории Великой Отечественной войны в целом.</a:t>
            </a:r>
          </a:p>
        </p:txBody>
      </p:sp>
      <p:sp>
        <p:nvSpPr>
          <p:cNvPr id="205" name="Скругленный прямоугольник 204">
            <a:extLst>
              <a:ext uri="{FF2B5EF4-FFF2-40B4-BE49-F238E27FC236}">
                <a16:creationId xmlns:a16="http://schemas.microsoft.com/office/drawing/2014/main" id="{0EE3CC0B-A20D-6AAF-CF54-F2982CA05721}"/>
              </a:ext>
            </a:extLst>
          </p:cNvPr>
          <p:cNvSpPr/>
          <p:nvPr/>
        </p:nvSpPr>
        <p:spPr>
          <a:xfrm>
            <a:off x="6428479" y="1570630"/>
            <a:ext cx="589768" cy="180000"/>
          </a:xfrm>
          <a:prstGeom prst="roundRect">
            <a:avLst>
              <a:gd name="adj" fmla="val 50000"/>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x-none" sz="600" b="1">
              <a:solidFill>
                <a:srgbClr val="4756A0"/>
              </a:solidFill>
              <a:latin typeface="Arial" panose="020B0604020202020204" pitchFamily="34" charset="0"/>
              <a:cs typeface="Arial" panose="020B0604020202020204" pitchFamily="34" charset="0"/>
            </a:endParaRPr>
          </a:p>
        </p:txBody>
      </p:sp>
      <p:pic>
        <p:nvPicPr>
          <p:cNvPr id="2050" name="Picture 2" descr="C:\Users\User\Desktop\kafedralnyy-sobor-nikolaya-chudotvorts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6997" y="2304628"/>
            <a:ext cx="1106446" cy="1939114"/>
          </a:xfrm>
          <a:prstGeom prst="rect">
            <a:avLst/>
          </a:prstGeom>
          <a:noFill/>
          <a:ln>
            <a:solidFill>
              <a:srgbClr val="4756A0"/>
            </a:solidFill>
          </a:ln>
          <a:extLst>
            <a:ext uri="{909E8E84-426E-40DD-AFC4-6F175D3DCCD1}">
              <a14:hiddenFill xmlns:a14="http://schemas.microsoft.com/office/drawing/2010/main">
                <a:solidFill>
                  <a:srgbClr val="FFFFFF"/>
                </a:solidFill>
              </a14:hiddenFill>
            </a:ext>
          </a:extLst>
        </p:spPr>
      </p:pic>
      <p:pic>
        <p:nvPicPr>
          <p:cNvPr id="2051" name="Picture 3" descr="C:\Users\User\Desktop\stela-gorod-voinskoy-slav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512" y="616389"/>
            <a:ext cx="1567353" cy="1413221"/>
          </a:xfrm>
          <a:prstGeom prst="rect">
            <a:avLst/>
          </a:prstGeom>
          <a:noFill/>
          <a:ln>
            <a:solidFill>
              <a:srgbClr val="4756A0"/>
            </a:solidFill>
          </a:ln>
          <a:extLst>
            <a:ext uri="{909E8E84-426E-40DD-AFC4-6F175D3DCCD1}">
              <a14:hiddenFill xmlns:a14="http://schemas.microsoft.com/office/drawing/2010/main">
                <a:solidFill>
                  <a:srgbClr val="FFFFFF"/>
                </a:solidFill>
              </a14:hiddenFill>
            </a:ext>
          </a:extLst>
        </p:spPr>
      </p:pic>
      <p:pic>
        <p:nvPicPr>
          <p:cNvPr id="2054" name="Picture 6" descr="C:\Users\User\Desktop\scale_12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8073" y="2367390"/>
            <a:ext cx="1365439" cy="1838685"/>
          </a:xfrm>
          <a:prstGeom prst="rect">
            <a:avLst/>
          </a:prstGeom>
          <a:noFill/>
          <a:ln>
            <a:solidFill>
              <a:srgbClr val="4756A0"/>
            </a:solidFill>
          </a:ln>
          <a:extLst>
            <a:ext uri="{909E8E84-426E-40DD-AFC4-6F175D3DCCD1}">
              <a14:hiddenFill xmlns:a14="http://schemas.microsoft.com/office/drawing/2010/main">
                <a:solidFill>
                  <a:srgbClr val="FFFFFF"/>
                </a:solidFill>
              </a14:hiddenFill>
            </a:ext>
          </a:extLst>
        </p:spPr>
      </p:pic>
      <p:pic>
        <p:nvPicPr>
          <p:cNvPr id="2052" name="Picture 4" descr="C:\Users\User\Desktop\kraevedcheskiy-muzey-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459" y="4646005"/>
            <a:ext cx="2324727" cy="1419806"/>
          </a:xfrm>
          <a:prstGeom prst="rect">
            <a:avLst/>
          </a:prstGeom>
          <a:noFill/>
          <a:ln>
            <a:solidFill>
              <a:srgbClr val="4756A0"/>
            </a:solidFill>
          </a:ln>
          <a:extLst>
            <a:ext uri="{909E8E84-426E-40DD-AFC4-6F175D3DCCD1}">
              <a14:hiddenFill xmlns:a14="http://schemas.microsoft.com/office/drawing/2010/main">
                <a:solidFill>
                  <a:srgbClr val="FFFFFF"/>
                </a:solidFill>
              </a14:hiddenFill>
            </a:ext>
          </a:extLst>
        </p:spPr>
      </p:pic>
      <p:pic>
        <p:nvPicPr>
          <p:cNvPr id="2056" name="Picture 8" descr="C:\Users\User\Desktop\church-of-st-innocen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25253" y="4175684"/>
            <a:ext cx="2267414" cy="907316"/>
          </a:xfrm>
          <a:prstGeom prst="rect">
            <a:avLst/>
          </a:prstGeom>
          <a:noFill/>
          <a:ln>
            <a:solidFill>
              <a:srgbClr val="4756A0"/>
            </a:solidFill>
          </a:ln>
          <a:extLst>
            <a:ext uri="{909E8E84-426E-40DD-AFC4-6F175D3DCCD1}">
              <a14:hiddenFill xmlns:a14="http://schemas.microsoft.com/office/drawing/2010/main">
                <a:solidFill>
                  <a:srgbClr val="FFFFFF"/>
                </a:solidFill>
              </a14:hiddenFill>
            </a:ext>
          </a:extLst>
        </p:spPr>
      </p:pic>
      <p:pic>
        <p:nvPicPr>
          <p:cNvPr id="2057" name="Picture 9" descr="C:\Users\User\Desktop\museum-of-the-history-of-the-volga-don-navigable-canal.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95944" y="89414"/>
            <a:ext cx="1985209" cy="1322872"/>
          </a:xfrm>
          <a:prstGeom prst="rect">
            <a:avLst/>
          </a:prstGeom>
          <a:noFill/>
          <a:ln>
            <a:solidFill>
              <a:schemeClr val="accent1">
                <a:lumMod val="50000"/>
              </a:schemeClr>
            </a:solidFill>
          </a:ln>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F4A7FBB4-FAD5-3479-086F-23409394A391}"/>
              </a:ext>
            </a:extLst>
          </p:cNvPr>
          <p:cNvSpPr txBox="1"/>
          <p:nvPr/>
        </p:nvSpPr>
        <p:spPr>
          <a:xfrm>
            <a:off x="7286150" y="1457162"/>
            <a:ext cx="2319675" cy="1246495"/>
          </a:xfrm>
          <a:prstGeom prst="rect">
            <a:avLst/>
          </a:prstGeom>
          <a:noFill/>
        </p:spPr>
        <p:txBody>
          <a:bodyPr wrap="square" lIns="0" tIns="0" rIns="0" bIns="0" rtlCol="0" anchor="b">
            <a:spAutoFit/>
          </a:bodyPr>
          <a:lstStyle/>
          <a:p>
            <a:r>
              <a:rPr lang="ru-RU" sz="800" b="1" dirty="0">
                <a:solidFill>
                  <a:srgbClr val="4756A0"/>
                </a:solidFill>
                <a:latin typeface="Arial" panose="020B0604020202020204" pitchFamily="34" charset="0"/>
                <a:cs typeface="Arial" panose="020B0604020202020204" pitchFamily="34" charset="0"/>
              </a:rPr>
              <a:t>Музей истории Волго-Донского судоходного канала. Музей – предметная «летопись» становления, развития и работы сложного и мощного Волго-Донского канала, единственный официальный музей Пятиморска. Выставки музея собирались «всем миром», большинство интересных экспонатов передали местные жители, в том числе бывшие и настоящие работники канала</a:t>
            </a:r>
            <a:r>
              <a:rPr lang="ru-RU" sz="900" b="1" dirty="0">
                <a:solidFill>
                  <a:srgbClr val="4756A0"/>
                </a:solidFill>
                <a:latin typeface="Arial" panose="020B0604020202020204" pitchFamily="34" charset="0"/>
                <a:cs typeface="Arial" panose="020B0604020202020204" pitchFamily="34" charset="0"/>
              </a:rPr>
              <a:t>.</a:t>
            </a:r>
          </a:p>
        </p:txBody>
      </p:sp>
      <p:pic>
        <p:nvPicPr>
          <p:cNvPr id="2059" name="Picture 11" descr="C:\Users\User\Desktop\triumphal-arch.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47817" y="89414"/>
            <a:ext cx="1914292" cy="102678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User\Desktop\5e6213fe1d625dfce679a0b2f5dd6466.jpe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04177" y="2727433"/>
            <a:ext cx="1875464" cy="1249742"/>
          </a:xfrm>
          <a:prstGeom prst="rect">
            <a:avLst/>
          </a:prstGeom>
          <a:noFill/>
          <a:ln>
            <a:solidFill>
              <a:srgbClr val="4756A0"/>
            </a:solidFill>
          </a:ln>
          <a:extLst>
            <a:ext uri="{909E8E84-426E-40DD-AFC4-6F175D3DCCD1}">
              <a14:hiddenFill xmlns:a14="http://schemas.microsoft.com/office/drawing/2010/main">
                <a:solidFill>
                  <a:srgbClr val="FFFFFF"/>
                </a:solidFill>
              </a14:hiddenFill>
            </a:ext>
          </a:extLst>
        </p:spPr>
      </p:pic>
      <p:pic>
        <p:nvPicPr>
          <p:cNvPr id="2061" name="Picture 13" descr="C:\Users\User\Desktop\Калач на Дону\163058609214629636.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86149" y="5412208"/>
            <a:ext cx="2236991" cy="1153917"/>
          </a:xfrm>
          <a:prstGeom prst="rect">
            <a:avLst/>
          </a:prstGeom>
          <a:noFill/>
          <a:ln>
            <a:solidFill>
              <a:srgbClr val="4756A0"/>
            </a:solidFill>
          </a:ln>
          <a:extLst>
            <a:ext uri="{909E8E84-426E-40DD-AFC4-6F175D3DCCD1}">
              <a14:hiddenFill xmlns:a14="http://schemas.microsoft.com/office/drawing/2010/main">
                <a:solidFill>
                  <a:srgbClr val="FFFFFF"/>
                </a:solidFill>
              </a14:hiddenFill>
            </a:ext>
          </a:extLst>
        </p:spPr>
      </p:pic>
      <p:sp>
        <p:nvSpPr>
          <p:cNvPr id="66" name="TextBox 65">
            <a:extLst>
              <a:ext uri="{FF2B5EF4-FFF2-40B4-BE49-F238E27FC236}">
                <a16:creationId xmlns:a16="http://schemas.microsoft.com/office/drawing/2014/main" id="{99D6DE6B-139E-8832-E11F-631D17E87F79}"/>
              </a:ext>
            </a:extLst>
          </p:cNvPr>
          <p:cNvSpPr txBox="1"/>
          <p:nvPr/>
        </p:nvSpPr>
        <p:spPr>
          <a:xfrm>
            <a:off x="7195944" y="4075571"/>
            <a:ext cx="2587579" cy="1231106"/>
          </a:xfrm>
          <a:prstGeom prst="rect">
            <a:avLst/>
          </a:prstGeom>
          <a:noFill/>
        </p:spPr>
        <p:txBody>
          <a:bodyPr wrap="square" lIns="0" tIns="0" rIns="0" bIns="0" rtlCol="0" anchor="b">
            <a:spAutoFit/>
          </a:bodyPr>
          <a:lstStyle/>
          <a:p>
            <a:r>
              <a:rPr lang="ru-RU" sz="800" b="1" dirty="0">
                <a:solidFill>
                  <a:srgbClr val="4756A0"/>
                </a:solidFill>
                <a:latin typeface="Arial" panose="020B0604020202020204" pitchFamily="34" charset="0"/>
                <a:cs typeface="Arial" panose="020B0604020202020204" pitchFamily="34" charset="0"/>
              </a:rPr>
              <a:t>Парк и тематические аллеи .Огромный, более 20 га парк был разбит еще в 50-е годы прошлого столетия, но спустя полвека без присмотра пришел в полное запустение. После начатой в 2012 году масштабной реконструкции парк превратился в своеобразную «машину времени», перемещающую в разные эпохи на одной, ограниченной территории.</a:t>
            </a:r>
          </a:p>
          <a:p>
            <a:r>
              <a:rPr lang="ru-RU" sz="800" b="1" dirty="0">
                <a:solidFill>
                  <a:srgbClr val="4756A0"/>
                </a:solidFill>
                <a:latin typeface="Arial" panose="020B0604020202020204" pitchFamily="34" charset="0"/>
                <a:cs typeface="Arial" panose="020B0604020202020204" pitchFamily="34" charset="0"/>
              </a:rPr>
              <a:t>Каждая аллея парка посвящена определенной теме и соответствующе обустроена.</a:t>
            </a:r>
          </a:p>
        </p:txBody>
      </p:sp>
    </p:spTree>
    <p:extLst>
      <p:ext uri="{BB962C8B-B14F-4D97-AF65-F5344CB8AC3E}">
        <p14:creationId xmlns:p14="http://schemas.microsoft.com/office/powerpoint/2010/main" val="15034281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222" y="0"/>
            <a:ext cx="1854315" cy="809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Рисунок 28" descr="Описание: http://files.volfoto.ru/original/8/6111621557385132509.jpg"/>
          <p:cNvPicPr/>
          <p:nvPr/>
        </p:nvPicPr>
        <p:blipFill>
          <a:blip r:embed="rId4">
            <a:extLst>
              <a:ext uri="{28A0092B-C50C-407E-A947-70E740481C1C}">
                <a14:useLocalDpi xmlns:a14="http://schemas.microsoft.com/office/drawing/2010/main" val="0"/>
              </a:ext>
            </a:extLst>
          </a:blip>
          <a:srcRect l="4208" t="7799" r="2910" b="11494"/>
          <a:stretch>
            <a:fillRect/>
          </a:stretch>
        </p:blipFill>
        <p:spPr bwMode="auto">
          <a:xfrm>
            <a:off x="3969834" y="5361977"/>
            <a:ext cx="5169418" cy="1495943"/>
          </a:xfrm>
          <a:prstGeom prst="rect">
            <a:avLst/>
          </a:prstGeom>
          <a:noFill/>
          <a:ln>
            <a:solidFill>
              <a:srgbClr val="B1C1E4"/>
            </a:solidFill>
          </a:ln>
        </p:spPr>
      </p:pic>
      <p:sp>
        <p:nvSpPr>
          <p:cNvPr id="3" name="TextBox 2">
            <a:extLst>
              <a:ext uri="{FF2B5EF4-FFF2-40B4-BE49-F238E27FC236}">
                <a16:creationId xmlns:a16="http://schemas.microsoft.com/office/drawing/2014/main" id="{912D699B-3924-518D-6259-49B5096496FC}"/>
              </a:ext>
            </a:extLst>
          </p:cNvPr>
          <p:cNvSpPr txBox="1"/>
          <p:nvPr/>
        </p:nvSpPr>
        <p:spPr>
          <a:xfrm>
            <a:off x="627016" y="550177"/>
            <a:ext cx="7317882" cy="738664"/>
          </a:xfrm>
          <a:prstGeom prst="rect">
            <a:avLst/>
          </a:prstGeom>
          <a:noFill/>
        </p:spPr>
        <p:txBody>
          <a:bodyPr wrap="square" lIns="0" tIns="0" rIns="0" bIns="0" rtlCol="0">
            <a:spAutoFit/>
          </a:bodyPr>
          <a:lstStyle/>
          <a:p>
            <a:r>
              <a:rPr lang="x-none" sz="2400" b="1">
                <a:latin typeface="Arial" panose="020B0604020202020204" pitchFamily="34" charset="0"/>
                <a:cs typeface="Arial" panose="020B0604020202020204" pitchFamily="34" charset="0"/>
              </a:rPr>
              <a:t>ТУРИЗМ</a:t>
            </a:r>
          </a:p>
          <a:p>
            <a:r>
              <a:rPr lang="x-none" sz="2400">
                <a:latin typeface="Arial" panose="020B0604020202020204" pitchFamily="34" charset="0"/>
                <a:cs typeface="Arial" panose="020B0604020202020204" pitchFamily="34" charset="0"/>
              </a:rPr>
              <a:t>ТУРИСТИЧЕСКИЕ МАРШРУТЫ</a:t>
            </a:r>
          </a:p>
        </p:txBody>
      </p:sp>
      <p:sp>
        <p:nvSpPr>
          <p:cNvPr id="2" name="Скругленный прямоугольник 1">
            <a:extLst>
              <a:ext uri="{FF2B5EF4-FFF2-40B4-BE49-F238E27FC236}">
                <a16:creationId xmlns:a16="http://schemas.microsoft.com/office/drawing/2014/main" id="{CD619759-1B46-A085-9BEA-16699177FCA2}"/>
              </a:ext>
            </a:extLst>
          </p:cNvPr>
          <p:cNvSpPr/>
          <p:nvPr/>
        </p:nvSpPr>
        <p:spPr>
          <a:xfrm>
            <a:off x="627017" y="163628"/>
            <a:ext cx="1228051" cy="273844"/>
          </a:xfrm>
          <a:prstGeom prst="roundRect">
            <a:avLst>
              <a:gd name="adj" fmla="val 50000"/>
            </a:avLst>
          </a:prstGeom>
          <a:solidFill>
            <a:srgbClr val="4756A0"/>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0" rIns="0" bIns="0" rtlCol="0" anchor="ctr"/>
          <a:lstStyle/>
          <a:p>
            <a:r>
              <a:rPr lang="ru-RU" sz="1200" b="1" dirty="0">
                <a:solidFill>
                  <a:schemeClr val="bg1"/>
                </a:solidFill>
                <a:latin typeface="Arial" panose="020B0604020202020204" pitchFamily="34" charset="0"/>
                <a:cs typeface="Arial" panose="020B0604020202020204" pitchFamily="34" charset="0"/>
              </a:rPr>
              <a:t>туризм</a:t>
            </a:r>
            <a:endParaRPr lang="x-none" sz="1200" b="1">
              <a:solidFill>
                <a:schemeClr val="bg1"/>
              </a:solidFill>
              <a:latin typeface="Arial" panose="020B0604020202020204" pitchFamily="34" charset="0"/>
              <a:cs typeface="Arial" panose="020B0604020202020204" pitchFamily="34" charset="0"/>
            </a:endParaRPr>
          </a:p>
        </p:txBody>
      </p:sp>
      <p:sp>
        <p:nvSpPr>
          <p:cNvPr id="51" name="Номер слайда 50">
            <a:extLst>
              <a:ext uri="{FF2B5EF4-FFF2-40B4-BE49-F238E27FC236}">
                <a16:creationId xmlns:a16="http://schemas.microsoft.com/office/drawing/2014/main" id="{44424661-66FD-8F93-DC83-63C5A9828CCF}"/>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9</a:t>
            </a:fld>
            <a:endParaRPr lang="x-none" sz="800">
              <a:solidFill>
                <a:schemeClr val="tx1"/>
              </a:solidFill>
              <a:latin typeface="Arial" panose="020B0604020202020204" pitchFamily="34" charset="0"/>
              <a:cs typeface="Arial" panose="020B0604020202020204" pitchFamily="34" charset="0"/>
            </a:endParaRPr>
          </a:p>
        </p:txBody>
      </p:sp>
      <p:sp>
        <p:nvSpPr>
          <p:cNvPr id="9" name="Скругленный прямоугольник 8">
            <a:extLst>
              <a:ext uri="{FF2B5EF4-FFF2-40B4-BE49-F238E27FC236}">
                <a16:creationId xmlns:a16="http://schemas.microsoft.com/office/drawing/2014/main" id="{3E6210EF-3CE9-687B-D58A-316299AB2051}"/>
              </a:ext>
            </a:extLst>
          </p:cNvPr>
          <p:cNvSpPr/>
          <p:nvPr/>
        </p:nvSpPr>
        <p:spPr>
          <a:xfrm>
            <a:off x="657987" y="1401568"/>
            <a:ext cx="3977403" cy="775597"/>
          </a:xfrm>
          <a:prstGeom prst="roundRect">
            <a:avLst>
              <a:gd name="adj" fmla="val 32405"/>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ОРГАНИЗОВАНЫ ТУРИСТИЧЕСКИЕ </a:t>
            </a:r>
          </a:p>
          <a:p>
            <a:pPr marL="0" marR="0" lvl="0" indent="0" algn="ctr" defTabSz="457200" rtl="0" eaLnBrk="1" fontAlgn="auto" latinLnBrk="0" hangingPunct="1">
              <a:lnSpc>
                <a:spcPct val="100000"/>
              </a:lnSpc>
              <a:spcBef>
                <a:spcPct val="0"/>
              </a:spcBef>
              <a:spcAft>
                <a:spcPct val="0"/>
              </a:spcAft>
              <a:buClrTx/>
              <a:buSzTx/>
              <a:buFontTx/>
              <a:buNone/>
              <a:defRPr/>
            </a:pPr>
            <a:r>
              <a:rPr kumimoji="0" lang="ru-RU"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ПЕШЕХОДНЫЕ И АВТОМОБИЛЬНЫЕ МАРШРУТЫ </a:t>
            </a:r>
            <a:endParaRPr kumimoji="0" lang="x-none"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E02E6E61-8778-3D82-B66B-86675CBE24C0}"/>
              </a:ext>
            </a:extLst>
          </p:cNvPr>
          <p:cNvSpPr txBox="1"/>
          <p:nvPr/>
        </p:nvSpPr>
        <p:spPr>
          <a:xfrm>
            <a:off x="1105993" y="2533967"/>
            <a:ext cx="1498151" cy="646331"/>
          </a:xfrm>
          <a:prstGeom prst="rect">
            <a:avLst/>
          </a:prstGeom>
          <a:noFill/>
        </p:spPr>
        <p:txBody>
          <a:bodyPr wrap="square" lIns="0" tIns="0" rIns="0" bIns="0" rtlCol="0">
            <a:spAutoFit/>
          </a:bodyPr>
          <a:lstStyle/>
          <a:p>
            <a:r>
              <a:rPr lang="ru-RU" sz="1050" b="1" dirty="0">
                <a:solidFill>
                  <a:srgbClr val="4756A0"/>
                </a:solidFill>
                <a:latin typeface="Arial" panose="020B0604020202020204" pitchFamily="34" charset="0"/>
                <a:cs typeface="Arial" panose="020B0604020202020204" pitchFamily="34" charset="0"/>
              </a:rPr>
              <a:t>Музей истории Волго-Донского судоходного канала, п. Пятиморский</a:t>
            </a:r>
          </a:p>
        </p:txBody>
      </p:sp>
      <p:sp>
        <p:nvSpPr>
          <p:cNvPr id="13" name="Овал 12">
            <a:extLst>
              <a:ext uri="{FF2B5EF4-FFF2-40B4-BE49-F238E27FC236}">
                <a16:creationId xmlns:a16="http://schemas.microsoft.com/office/drawing/2014/main" id="{11473CE6-90F5-AEE0-DE2C-741B3FB20BBD}"/>
              </a:ext>
            </a:extLst>
          </p:cNvPr>
          <p:cNvSpPr/>
          <p:nvPr/>
        </p:nvSpPr>
        <p:spPr>
          <a:xfrm>
            <a:off x="852980" y="2564070"/>
            <a:ext cx="180000" cy="180000"/>
          </a:xfrm>
          <a:prstGeom prst="ellipse">
            <a:avLst/>
          </a:prstGeom>
          <a:solidFill>
            <a:schemeClr val="bg1"/>
          </a:solidFill>
          <a:ln>
            <a:solidFill>
              <a:srgbClr val="4756A0"/>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x-none" sz="900" b="1">
                <a:solidFill>
                  <a:srgbClr val="4756A0"/>
                </a:solidFill>
                <a:latin typeface="Arial" panose="020B0604020202020204" pitchFamily="34" charset="0"/>
                <a:cs typeface="Arial" panose="020B0604020202020204" pitchFamily="34" charset="0"/>
              </a:rPr>
              <a:t>1</a:t>
            </a:r>
          </a:p>
        </p:txBody>
      </p:sp>
      <p:sp>
        <p:nvSpPr>
          <p:cNvPr id="14" name="TextBox 13">
            <a:extLst>
              <a:ext uri="{FF2B5EF4-FFF2-40B4-BE49-F238E27FC236}">
                <a16:creationId xmlns:a16="http://schemas.microsoft.com/office/drawing/2014/main" id="{1F099476-09E3-2F37-3B67-A28244658081}"/>
              </a:ext>
            </a:extLst>
          </p:cNvPr>
          <p:cNvSpPr txBox="1"/>
          <p:nvPr/>
        </p:nvSpPr>
        <p:spPr>
          <a:xfrm>
            <a:off x="3072075" y="2427125"/>
            <a:ext cx="1498150" cy="646331"/>
          </a:xfrm>
          <a:prstGeom prst="rect">
            <a:avLst/>
          </a:prstGeom>
          <a:noFill/>
        </p:spPr>
        <p:txBody>
          <a:bodyPr wrap="square" lIns="0" tIns="0" rIns="0" bIns="0" rtlCol="0">
            <a:spAutoFit/>
          </a:bodyPr>
          <a:lstStyle/>
          <a:p>
            <a:r>
              <a:rPr lang="ru-RU" sz="1050" b="1" dirty="0">
                <a:solidFill>
                  <a:srgbClr val="4756A0"/>
                </a:solidFill>
                <a:latin typeface="Arial" panose="020B0604020202020204" pitchFamily="34" charset="0"/>
                <a:cs typeface="Arial" panose="020B0604020202020204" pitchFamily="34" charset="0"/>
              </a:rPr>
              <a:t>Монумент «Соединение фронтов», п. Пятиморский;</a:t>
            </a:r>
          </a:p>
        </p:txBody>
      </p:sp>
      <p:sp>
        <p:nvSpPr>
          <p:cNvPr id="15" name="Овал 14">
            <a:extLst>
              <a:ext uri="{FF2B5EF4-FFF2-40B4-BE49-F238E27FC236}">
                <a16:creationId xmlns:a16="http://schemas.microsoft.com/office/drawing/2014/main" id="{A4F9D21E-69D1-7F1B-E002-38AFEE7A6866}"/>
              </a:ext>
            </a:extLst>
          </p:cNvPr>
          <p:cNvSpPr/>
          <p:nvPr/>
        </p:nvSpPr>
        <p:spPr>
          <a:xfrm>
            <a:off x="2770215" y="2526604"/>
            <a:ext cx="180000" cy="180000"/>
          </a:xfrm>
          <a:prstGeom prst="ellipse">
            <a:avLst/>
          </a:prstGeom>
          <a:solidFill>
            <a:schemeClr val="bg1"/>
          </a:solidFill>
          <a:ln>
            <a:solidFill>
              <a:srgbClr val="4756A0"/>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x-none" sz="900" b="1">
                <a:solidFill>
                  <a:srgbClr val="4756A0"/>
                </a:solidFill>
                <a:latin typeface="Arial" panose="020B0604020202020204" pitchFamily="34" charset="0"/>
                <a:cs typeface="Arial" panose="020B0604020202020204" pitchFamily="34" charset="0"/>
              </a:rPr>
              <a:t>2</a:t>
            </a:r>
          </a:p>
        </p:txBody>
      </p:sp>
      <p:sp>
        <p:nvSpPr>
          <p:cNvPr id="16" name="TextBox 15">
            <a:extLst>
              <a:ext uri="{FF2B5EF4-FFF2-40B4-BE49-F238E27FC236}">
                <a16:creationId xmlns:a16="http://schemas.microsoft.com/office/drawing/2014/main" id="{632F9F45-0791-A0D0-EB8F-4D140334C4EC}"/>
              </a:ext>
            </a:extLst>
          </p:cNvPr>
          <p:cNvSpPr txBox="1"/>
          <p:nvPr/>
        </p:nvSpPr>
        <p:spPr>
          <a:xfrm>
            <a:off x="1157775" y="3260194"/>
            <a:ext cx="1520534" cy="646331"/>
          </a:xfrm>
          <a:prstGeom prst="rect">
            <a:avLst/>
          </a:prstGeom>
          <a:noFill/>
        </p:spPr>
        <p:txBody>
          <a:bodyPr wrap="square" lIns="0" tIns="0" rIns="0" bIns="0" rtlCol="0">
            <a:spAutoFit/>
          </a:bodyPr>
          <a:lstStyle/>
          <a:p>
            <a:r>
              <a:rPr lang="ru-RU" sz="1050" b="1" dirty="0">
                <a:solidFill>
                  <a:srgbClr val="4756A0"/>
                </a:solidFill>
                <a:latin typeface="Arial" panose="020B0604020202020204" pitchFamily="34" charset="0"/>
                <a:cs typeface="Arial" panose="020B0604020202020204" pitchFamily="34" charset="0"/>
              </a:rPr>
              <a:t>Памятный выездной знак «Калач-на-Дону - город воинской славы</a:t>
            </a:r>
            <a:r>
              <a:rPr lang="ru-RU" sz="700" b="1" dirty="0">
                <a:solidFill>
                  <a:srgbClr val="4756A0"/>
                </a:solidFill>
                <a:latin typeface="Arial" panose="020B0604020202020204" pitchFamily="34" charset="0"/>
                <a:cs typeface="Arial" panose="020B0604020202020204" pitchFamily="34" charset="0"/>
              </a:rPr>
              <a:t>»</a:t>
            </a:r>
          </a:p>
        </p:txBody>
      </p:sp>
      <p:sp>
        <p:nvSpPr>
          <p:cNvPr id="17" name="Овал 16">
            <a:extLst>
              <a:ext uri="{FF2B5EF4-FFF2-40B4-BE49-F238E27FC236}">
                <a16:creationId xmlns:a16="http://schemas.microsoft.com/office/drawing/2014/main" id="{35D67197-D7DC-D223-02D1-1000B2C57B69}"/>
              </a:ext>
            </a:extLst>
          </p:cNvPr>
          <p:cNvSpPr/>
          <p:nvPr/>
        </p:nvSpPr>
        <p:spPr>
          <a:xfrm>
            <a:off x="869573" y="3151976"/>
            <a:ext cx="180000" cy="180000"/>
          </a:xfrm>
          <a:prstGeom prst="ellipse">
            <a:avLst/>
          </a:prstGeom>
          <a:solidFill>
            <a:schemeClr val="bg1"/>
          </a:solidFill>
          <a:ln>
            <a:solidFill>
              <a:srgbClr val="4756A0"/>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x-none" sz="900" b="1">
                <a:solidFill>
                  <a:srgbClr val="4756A0"/>
                </a:solidFill>
                <a:latin typeface="Arial" panose="020B0604020202020204" pitchFamily="34" charset="0"/>
                <a:cs typeface="Arial" panose="020B0604020202020204" pitchFamily="34" charset="0"/>
              </a:rPr>
              <a:t>3</a:t>
            </a:r>
          </a:p>
        </p:txBody>
      </p:sp>
      <p:sp>
        <p:nvSpPr>
          <p:cNvPr id="18" name="TextBox 17">
            <a:extLst>
              <a:ext uri="{FF2B5EF4-FFF2-40B4-BE49-F238E27FC236}">
                <a16:creationId xmlns:a16="http://schemas.microsoft.com/office/drawing/2014/main" id="{5A5DD8FE-13F5-CB44-668C-25BCEE88B1E4}"/>
              </a:ext>
            </a:extLst>
          </p:cNvPr>
          <p:cNvSpPr txBox="1"/>
          <p:nvPr/>
        </p:nvSpPr>
        <p:spPr>
          <a:xfrm>
            <a:off x="3022200" y="3086396"/>
            <a:ext cx="1613190" cy="969496"/>
          </a:xfrm>
          <a:prstGeom prst="rect">
            <a:avLst/>
          </a:prstGeom>
          <a:noFill/>
        </p:spPr>
        <p:txBody>
          <a:bodyPr wrap="square" lIns="0" tIns="0" rIns="0" bIns="0" rtlCol="0">
            <a:spAutoFit/>
          </a:bodyPr>
          <a:lstStyle/>
          <a:p>
            <a:r>
              <a:rPr lang="ru-RU" sz="1050" b="1" dirty="0">
                <a:solidFill>
                  <a:srgbClr val="4756A0"/>
                </a:solidFill>
                <a:latin typeface="Arial" panose="020B0604020202020204" pitchFamily="34" charset="0"/>
                <a:cs typeface="Arial" panose="020B0604020202020204" pitchFamily="34" charset="0"/>
              </a:rPr>
              <a:t>Памятная стела «Город воинской славы» с изображением герба города и текстом Указа главы государства о присвоении звания.</a:t>
            </a:r>
            <a:endParaRPr lang="ru-RU" sz="1050" dirty="0">
              <a:solidFill>
                <a:srgbClr val="4756A0"/>
              </a:solidFill>
              <a:latin typeface="Arial" panose="020B0604020202020204" pitchFamily="34" charset="0"/>
              <a:cs typeface="Arial" panose="020B0604020202020204" pitchFamily="34" charset="0"/>
            </a:endParaRPr>
          </a:p>
        </p:txBody>
      </p:sp>
      <p:sp>
        <p:nvSpPr>
          <p:cNvPr id="19" name="Овал 18">
            <a:extLst>
              <a:ext uri="{FF2B5EF4-FFF2-40B4-BE49-F238E27FC236}">
                <a16:creationId xmlns:a16="http://schemas.microsoft.com/office/drawing/2014/main" id="{C1BD3DD5-5456-150A-CE00-B003466622B3}"/>
              </a:ext>
            </a:extLst>
          </p:cNvPr>
          <p:cNvSpPr/>
          <p:nvPr/>
        </p:nvSpPr>
        <p:spPr>
          <a:xfrm>
            <a:off x="2770215" y="3080194"/>
            <a:ext cx="180000" cy="180000"/>
          </a:xfrm>
          <a:prstGeom prst="ellipse">
            <a:avLst/>
          </a:prstGeom>
          <a:solidFill>
            <a:schemeClr val="bg1"/>
          </a:solidFill>
          <a:ln>
            <a:solidFill>
              <a:srgbClr val="4756A0"/>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x-none" sz="900" b="1">
                <a:solidFill>
                  <a:srgbClr val="4756A0"/>
                </a:solidFill>
                <a:latin typeface="Arial" panose="020B0604020202020204" pitchFamily="34" charset="0"/>
                <a:cs typeface="Arial" panose="020B0604020202020204" pitchFamily="34" charset="0"/>
              </a:rPr>
              <a:t>4</a:t>
            </a:r>
          </a:p>
        </p:txBody>
      </p:sp>
      <p:sp>
        <p:nvSpPr>
          <p:cNvPr id="20" name="TextBox 19">
            <a:extLst>
              <a:ext uri="{FF2B5EF4-FFF2-40B4-BE49-F238E27FC236}">
                <a16:creationId xmlns:a16="http://schemas.microsoft.com/office/drawing/2014/main" id="{BA70E95D-6538-7CE3-716C-E98AFC270ABC}"/>
              </a:ext>
            </a:extLst>
          </p:cNvPr>
          <p:cNvSpPr txBox="1"/>
          <p:nvPr/>
        </p:nvSpPr>
        <p:spPr>
          <a:xfrm>
            <a:off x="1157775" y="3923817"/>
            <a:ext cx="1452444" cy="807913"/>
          </a:xfrm>
          <a:prstGeom prst="rect">
            <a:avLst/>
          </a:prstGeom>
          <a:noFill/>
        </p:spPr>
        <p:txBody>
          <a:bodyPr wrap="square" lIns="0" tIns="0" rIns="0" bIns="0" rtlCol="0">
            <a:spAutoFit/>
          </a:bodyPr>
          <a:lstStyle/>
          <a:p>
            <a:r>
              <a:rPr lang="ru-RU" sz="1050" b="1" dirty="0">
                <a:solidFill>
                  <a:srgbClr val="4756A0"/>
                </a:solidFill>
                <a:latin typeface="Arial" panose="020B0604020202020204" pitchFamily="34" charset="0"/>
                <a:cs typeface="Arial" panose="020B0604020202020204" pitchFamily="34" charset="0"/>
              </a:rPr>
              <a:t>«Боевая машина танк Т-34, установленная в честь освобождения г. Калача-на-Дону;</a:t>
            </a:r>
            <a:endParaRPr lang="ru-RU" sz="1050" dirty="0">
              <a:solidFill>
                <a:srgbClr val="4756A0"/>
              </a:solidFill>
              <a:latin typeface="Arial" panose="020B0604020202020204" pitchFamily="34" charset="0"/>
              <a:cs typeface="Arial" panose="020B0604020202020204" pitchFamily="34" charset="0"/>
            </a:endParaRPr>
          </a:p>
        </p:txBody>
      </p:sp>
      <p:sp>
        <p:nvSpPr>
          <p:cNvPr id="21" name="Овал 20">
            <a:extLst>
              <a:ext uri="{FF2B5EF4-FFF2-40B4-BE49-F238E27FC236}">
                <a16:creationId xmlns:a16="http://schemas.microsoft.com/office/drawing/2014/main" id="{4C45211F-A378-7AB1-3776-E71E7791729B}"/>
              </a:ext>
            </a:extLst>
          </p:cNvPr>
          <p:cNvSpPr/>
          <p:nvPr/>
        </p:nvSpPr>
        <p:spPr>
          <a:xfrm>
            <a:off x="852980" y="4075451"/>
            <a:ext cx="180000" cy="180000"/>
          </a:xfrm>
          <a:prstGeom prst="ellipse">
            <a:avLst/>
          </a:prstGeom>
          <a:solidFill>
            <a:schemeClr val="bg1"/>
          </a:solidFill>
          <a:ln>
            <a:solidFill>
              <a:srgbClr val="4756A0"/>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x-none" sz="900" b="1">
                <a:solidFill>
                  <a:srgbClr val="4756A0"/>
                </a:solidFill>
                <a:latin typeface="Arial" panose="020B0604020202020204" pitchFamily="34" charset="0"/>
                <a:cs typeface="Arial" panose="020B0604020202020204" pitchFamily="34" charset="0"/>
              </a:rPr>
              <a:t>5</a:t>
            </a:r>
          </a:p>
        </p:txBody>
      </p:sp>
      <p:sp>
        <p:nvSpPr>
          <p:cNvPr id="22" name="TextBox 21">
            <a:extLst>
              <a:ext uri="{FF2B5EF4-FFF2-40B4-BE49-F238E27FC236}">
                <a16:creationId xmlns:a16="http://schemas.microsoft.com/office/drawing/2014/main" id="{F76F28A4-D5F8-C292-AD29-7E78A661AAE6}"/>
              </a:ext>
            </a:extLst>
          </p:cNvPr>
          <p:cNvSpPr txBox="1"/>
          <p:nvPr/>
        </p:nvSpPr>
        <p:spPr>
          <a:xfrm>
            <a:off x="3072075" y="4250865"/>
            <a:ext cx="1394535" cy="646331"/>
          </a:xfrm>
          <a:prstGeom prst="rect">
            <a:avLst/>
          </a:prstGeom>
          <a:noFill/>
        </p:spPr>
        <p:txBody>
          <a:bodyPr wrap="square" lIns="0" tIns="0" rIns="0" bIns="0" rtlCol="0">
            <a:spAutoFit/>
          </a:bodyPr>
          <a:lstStyle/>
          <a:p>
            <a:r>
              <a:rPr lang="ru-RU" sz="1050" b="1" dirty="0">
                <a:solidFill>
                  <a:srgbClr val="4756A0"/>
                </a:solidFill>
                <a:latin typeface="Arial" panose="020B0604020202020204" pitchFamily="34" charset="0"/>
                <a:cs typeface="Arial" panose="020B0604020202020204" pitchFamily="34" charset="0"/>
              </a:rPr>
              <a:t>Боевая машина танк Т-70, сквер Воинской славы, г. Калача-на-Дону</a:t>
            </a:r>
          </a:p>
        </p:txBody>
      </p:sp>
      <p:sp>
        <p:nvSpPr>
          <p:cNvPr id="23" name="Овал 22">
            <a:extLst>
              <a:ext uri="{FF2B5EF4-FFF2-40B4-BE49-F238E27FC236}">
                <a16:creationId xmlns:a16="http://schemas.microsoft.com/office/drawing/2014/main" id="{C3939A8B-EBAA-2E77-4313-4F1601C113A9}"/>
              </a:ext>
            </a:extLst>
          </p:cNvPr>
          <p:cNvSpPr/>
          <p:nvPr/>
        </p:nvSpPr>
        <p:spPr>
          <a:xfrm>
            <a:off x="2770215" y="4250865"/>
            <a:ext cx="180000" cy="180000"/>
          </a:xfrm>
          <a:prstGeom prst="ellipse">
            <a:avLst/>
          </a:prstGeom>
          <a:solidFill>
            <a:schemeClr val="bg1"/>
          </a:solidFill>
          <a:ln>
            <a:solidFill>
              <a:srgbClr val="4756A0"/>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x-none" sz="900" b="1">
                <a:solidFill>
                  <a:srgbClr val="4756A0"/>
                </a:solidFill>
                <a:latin typeface="Arial" panose="020B0604020202020204" pitchFamily="34" charset="0"/>
                <a:cs typeface="Arial" panose="020B0604020202020204" pitchFamily="34" charset="0"/>
              </a:rPr>
              <a:t>6</a:t>
            </a:r>
          </a:p>
        </p:txBody>
      </p:sp>
      <p:sp>
        <p:nvSpPr>
          <p:cNvPr id="24" name="TextBox 23">
            <a:extLst>
              <a:ext uri="{FF2B5EF4-FFF2-40B4-BE49-F238E27FC236}">
                <a16:creationId xmlns:a16="http://schemas.microsoft.com/office/drawing/2014/main" id="{CE6EA7FB-9A7E-99E8-2382-DE1007057F83}"/>
              </a:ext>
            </a:extLst>
          </p:cNvPr>
          <p:cNvSpPr txBox="1"/>
          <p:nvPr/>
        </p:nvSpPr>
        <p:spPr>
          <a:xfrm>
            <a:off x="1157775" y="4820038"/>
            <a:ext cx="1496997" cy="1615827"/>
          </a:xfrm>
          <a:prstGeom prst="rect">
            <a:avLst/>
          </a:prstGeom>
          <a:noFill/>
        </p:spPr>
        <p:txBody>
          <a:bodyPr wrap="square" lIns="0" tIns="0" rIns="0" bIns="0" rtlCol="0">
            <a:spAutoFit/>
          </a:bodyPr>
          <a:lstStyle/>
          <a:p>
            <a:r>
              <a:rPr lang="ru-RU" sz="1050" b="1" spc="-20" dirty="0">
                <a:solidFill>
                  <a:srgbClr val="4756A0"/>
                </a:solidFill>
                <a:latin typeface="Arial" panose="020B0604020202020204" pitchFamily="34" charset="0"/>
                <a:cs typeface="Arial" panose="020B0604020202020204" pitchFamily="34" charset="0"/>
              </a:rPr>
              <a:t>Мемориальное сооружение «Огонь Славы» (братское захоронение советских воинов погибших в период Сталинградской битвы) площадь Павших борцов, г. Калача-на-Дону.</a:t>
            </a:r>
            <a:endParaRPr lang="ru-RU" sz="1050" dirty="0">
              <a:solidFill>
                <a:srgbClr val="4756A0"/>
              </a:solidFill>
              <a:latin typeface="Arial" panose="020B0604020202020204" pitchFamily="34" charset="0"/>
              <a:cs typeface="Arial" panose="020B0604020202020204" pitchFamily="34" charset="0"/>
            </a:endParaRPr>
          </a:p>
        </p:txBody>
      </p:sp>
      <p:sp>
        <p:nvSpPr>
          <p:cNvPr id="25" name="Овал 24">
            <a:extLst>
              <a:ext uri="{FF2B5EF4-FFF2-40B4-BE49-F238E27FC236}">
                <a16:creationId xmlns:a16="http://schemas.microsoft.com/office/drawing/2014/main" id="{2A39B736-8491-EA54-D5F8-701C74817BBA}"/>
              </a:ext>
            </a:extLst>
          </p:cNvPr>
          <p:cNvSpPr/>
          <p:nvPr/>
        </p:nvSpPr>
        <p:spPr>
          <a:xfrm>
            <a:off x="852980" y="4963204"/>
            <a:ext cx="180000" cy="180000"/>
          </a:xfrm>
          <a:prstGeom prst="ellipse">
            <a:avLst/>
          </a:prstGeom>
          <a:solidFill>
            <a:schemeClr val="bg1"/>
          </a:solidFill>
          <a:ln>
            <a:solidFill>
              <a:srgbClr val="4756A0"/>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x-none" sz="900" b="1">
                <a:solidFill>
                  <a:srgbClr val="4756A0"/>
                </a:solidFill>
                <a:latin typeface="Arial" panose="020B0604020202020204" pitchFamily="34" charset="0"/>
                <a:cs typeface="Arial" panose="020B0604020202020204" pitchFamily="34" charset="0"/>
              </a:rPr>
              <a:t>7</a:t>
            </a:r>
          </a:p>
        </p:txBody>
      </p:sp>
      <p:sp>
        <p:nvSpPr>
          <p:cNvPr id="26" name="TextBox 25">
            <a:extLst>
              <a:ext uri="{FF2B5EF4-FFF2-40B4-BE49-F238E27FC236}">
                <a16:creationId xmlns:a16="http://schemas.microsoft.com/office/drawing/2014/main" id="{A80B517E-D622-49BC-90A0-E4FB3D95AD1D}"/>
              </a:ext>
            </a:extLst>
          </p:cNvPr>
          <p:cNvSpPr txBox="1"/>
          <p:nvPr/>
        </p:nvSpPr>
        <p:spPr>
          <a:xfrm>
            <a:off x="3072075" y="5010823"/>
            <a:ext cx="1498150" cy="1292662"/>
          </a:xfrm>
          <a:prstGeom prst="rect">
            <a:avLst/>
          </a:prstGeom>
          <a:noFill/>
        </p:spPr>
        <p:txBody>
          <a:bodyPr wrap="square" lIns="0" tIns="0" rIns="0" bIns="0" rtlCol="0">
            <a:spAutoFit/>
          </a:bodyPr>
          <a:lstStyle/>
          <a:p>
            <a:r>
              <a:rPr lang="ru-RU" sz="1050" b="1" dirty="0">
                <a:solidFill>
                  <a:srgbClr val="4756A0"/>
                </a:solidFill>
                <a:latin typeface="Arial" panose="020B0604020202020204" pitchFamily="34" charset="0"/>
                <a:cs typeface="Arial" panose="020B0604020202020204" pitchFamily="34" charset="0"/>
              </a:rPr>
              <a:t>Калачевский краеведческий музей КФ ГБУК «Волгоградский областной краеведческий музей» г. Калача-на-Дону. </a:t>
            </a:r>
            <a:endParaRPr lang="ru-RU" sz="1050" dirty="0">
              <a:solidFill>
                <a:srgbClr val="4756A0"/>
              </a:solidFill>
              <a:latin typeface="Arial" panose="020B0604020202020204" pitchFamily="34" charset="0"/>
              <a:cs typeface="Arial" panose="020B0604020202020204" pitchFamily="34" charset="0"/>
            </a:endParaRPr>
          </a:p>
        </p:txBody>
      </p:sp>
      <p:sp>
        <p:nvSpPr>
          <p:cNvPr id="27" name="Овал 26">
            <a:extLst>
              <a:ext uri="{FF2B5EF4-FFF2-40B4-BE49-F238E27FC236}">
                <a16:creationId xmlns:a16="http://schemas.microsoft.com/office/drawing/2014/main" id="{52AD3247-4AEF-C8F3-0D6A-EACDE8A4C344}"/>
              </a:ext>
            </a:extLst>
          </p:cNvPr>
          <p:cNvSpPr/>
          <p:nvPr/>
        </p:nvSpPr>
        <p:spPr>
          <a:xfrm>
            <a:off x="2770215" y="4920823"/>
            <a:ext cx="180000" cy="180000"/>
          </a:xfrm>
          <a:prstGeom prst="ellipse">
            <a:avLst/>
          </a:prstGeom>
          <a:solidFill>
            <a:schemeClr val="bg1"/>
          </a:solidFill>
          <a:ln>
            <a:solidFill>
              <a:srgbClr val="4756A0"/>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x-none" sz="900" b="1">
                <a:solidFill>
                  <a:srgbClr val="4756A0"/>
                </a:solidFill>
                <a:latin typeface="Arial" panose="020B0604020202020204" pitchFamily="34" charset="0"/>
                <a:cs typeface="Arial" panose="020B0604020202020204" pitchFamily="34" charset="0"/>
              </a:rPr>
              <a:t>8</a:t>
            </a:r>
          </a:p>
        </p:txBody>
      </p:sp>
      <p:pic>
        <p:nvPicPr>
          <p:cNvPr id="57" name="Рисунок 56" descr="Маркер со сплошной заливкой">
            <a:extLst>
              <a:ext uri="{FF2B5EF4-FFF2-40B4-BE49-F238E27FC236}">
                <a16:creationId xmlns:a16="http://schemas.microsoft.com/office/drawing/2014/main" id="{57D7220F-E7AF-3A4A-1541-892FA17F55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85724" y="3394782"/>
            <a:ext cx="180000" cy="180000"/>
          </a:xfrm>
          <a:prstGeom prst="rect">
            <a:avLst/>
          </a:prstGeom>
        </p:spPr>
      </p:pic>
      <p:pic>
        <p:nvPicPr>
          <p:cNvPr id="1026" name="Picture 2" descr="C:\Users\User\Desktop\alleya-detskih-skazok.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15415" y="711022"/>
            <a:ext cx="1704168" cy="1273989"/>
          </a:xfrm>
          <a:prstGeom prst="rect">
            <a:avLst/>
          </a:prstGeom>
          <a:noFill/>
          <a:ln w="12700">
            <a:solidFill>
              <a:srgbClr val="B1C1E4"/>
            </a:solidFill>
          </a:ln>
          <a:extLst>
            <a:ext uri="{909E8E84-426E-40DD-AFC4-6F175D3DCCD1}">
              <a14:hiddenFill xmlns:a14="http://schemas.microsoft.com/office/drawing/2010/main">
                <a:solidFill>
                  <a:srgbClr val="FFFFFF"/>
                </a:solidFill>
              </a14:hiddenFill>
            </a:ext>
          </a:extLst>
        </p:spPr>
      </p:pic>
      <p:pic>
        <p:nvPicPr>
          <p:cNvPr id="28" name="Picture 2"/>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4635390" y="2795123"/>
            <a:ext cx="2189363" cy="14603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3393" y="3121197"/>
            <a:ext cx="1805859" cy="12124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93256" y="4235467"/>
            <a:ext cx="1751642" cy="106775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60579" y="1775853"/>
            <a:ext cx="2326930" cy="151798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33393" y="919509"/>
            <a:ext cx="2061144" cy="13364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60435" y="0"/>
            <a:ext cx="8715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941897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9A0D2-0039-5241-13CE-AA046594AE82}"/>
            </a:ext>
          </a:extLst>
        </p:cNvPr>
        <p:cNvGrpSpPr/>
        <p:nvPr/>
      </p:nvGrpSpPr>
      <p:grpSpPr>
        <a:xfrm>
          <a:off x="0" y="0"/>
          <a:ext cx="0" cy="0"/>
          <a:chOff x="0" y="0"/>
          <a:chExt cx="0" cy="0"/>
        </a:xfrm>
      </p:grpSpPr>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3475" y="0"/>
            <a:ext cx="1852613"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Скругленный прямоугольник 9">
            <a:extLst>
              <a:ext uri="{FF2B5EF4-FFF2-40B4-BE49-F238E27FC236}">
                <a16:creationId xmlns:a16="http://schemas.microsoft.com/office/drawing/2014/main" id="{B0BF2B5B-D07E-4C64-A867-D2A033F8E587}"/>
              </a:ext>
            </a:extLst>
          </p:cNvPr>
          <p:cNvSpPr/>
          <p:nvPr/>
        </p:nvSpPr>
        <p:spPr>
          <a:xfrm>
            <a:off x="769613" y="2262281"/>
            <a:ext cx="7482289" cy="4344980"/>
          </a:xfrm>
          <a:prstGeom prst="roundRect">
            <a:avLst>
              <a:gd name="adj" fmla="val 6624"/>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5" name="Скругленный прямоугольник 84">
            <a:extLst>
              <a:ext uri="{FF2B5EF4-FFF2-40B4-BE49-F238E27FC236}">
                <a16:creationId xmlns:a16="http://schemas.microsoft.com/office/drawing/2014/main" id="{8AB45174-ADCB-CCB8-91FD-0B8FE60A37FB}"/>
              </a:ext>
            </a:extLst>
          </p:cNvPr>
          <p:cNvSpPr/>
          <p:nvPr/>
        </p:nvSpPr>
        <p:spPr>
          <a:xfrm>
            <a:off x="627005" y="1380583"/>
            <a:ext cx="7624898" cy="767886"/>
          </a:xfrm>
          <a:prstGeom prst="roundRect">
            <a:avLst>
              <a:gd name="adj" fmla="val 22226"/>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TextBox 2">
            <a:extLst>
              <a:ext uri="{FF2B5EF4-FFF2-40B4-BE49-F238E27FC236}">
                <a16:creationId xmlns:a16="http://schemas.microsoft.com/office/drawing/2014/main" id="{7BEBCFC9-2094-4D30-5E88-AD2AAC9910B5}"/>
              </a:ext>
            </a:extLst>
          </p:cNvPr>
          <p:cNvSpPr txBox="1"/>
          <p:nvPr/>
        </p:nvSpPr>
        <p:spPr>
          <a:xfrm>
            <a:off x="627016" y="550177"/>
            <a:ext cx="9160580" cy="369332"/>
          </a:xfrm>
          <a:prstGeom prst="rect">
            <a:avLst/>
          </a:prstGeom>
          <a:noFill/>
        </p:spPr>
        <p:txBody>
          <a:bodyPr wrap="square" lIns="0" tIns="0" rIns="0" bIns="0" rtlCol="0">
            <a:spAutoFit/>
          </a:bodyPr>
          <a:lstStyle/>
          <a:p>
            <a:r>
              <a:rPr lang="ru-RU" sz="2400" b="1" dirty="0">
                <a:solidFill>
                  <a:srgbClr val="002060"/>
                </a:solidFill>
                <a:latin typeface="Arial" panose="020B0604020202020204" pitchFamily="34" charset="0"/>
                <a:cs typeface="Arial" panose="020B0604020202020204" pitchFamily="34" charset="0"/>
              </a:rPr>
              <a:t>ОСНОВНЫЕ ОРГАНИЗАЦИИ</a:t>
            </a:r>
            <a:endParaRPr lang="x-none" sz="2400" b="1">
              <a:solidFill>
                <a:srgbClr val="002060"/>
              </a:solidFill>
              <a:latin typeface="Arial" panose="020B0604020202020204" pitchFamily="34" charset="0"/>
              <a:cs typeface="Arial" panose="020B0604020202020204" pitchFamily="34" charset="0"/>
            </a:endParaRPr>
          </a:p>
        </p:txBody>
      </p:sp>
      <p:sp>
        <p:nvSpPr>
          <p:cNvPr id="2" name="Скругленный прямоугольник 1">
            <a:extLst>
              <a:ext uri="{FF2B5EF4-FFF2-40B4-BE49-F238E27FC236}">
                <a16:creationId xmlns:a16="http://schemas.microsoft.com/office/drawing/2014/main" id="{47F25DC1-0EF0-8FCE-EC12-BF13D24215FF}"/>
              </a:ext>
            </a:extLst>
          </p:cNvPr>
          <p:cNvSpPr/>
          <p:nvPr/>
        </p:nvSpPr>
        <p:spPr>
          <a:xfrm>
            <a:off x="627017" y="163628"/>
            <a:ext cx="1476103" cy="273844"/>
          </a:xfrm>
          <a:prstGeom prst="roundRect">
            <a:avLst>
              <a:gd name="adj" fmla="val 50000"/>
            </a:avLst>
          </a:prstGeom>
          <a:solidFill>
            <a:srgbClr val="4756A0"/>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0" rIns="0" bIns="0" rtlCol="0" anchor="ctr"/>
          <a:lstStyle/>
          <a:p>
            <a:r>
              <a:rPr lang="ru-RU" sz="800" b="1">
                <a:solidFill>
                  <a:schemeClr val="bg1"/>
                </a:solidFill>
                <a:latin typeface="Arial" panose="020B0604020202020204" pitchFamily="34" charset="0"/>
                <a:cs typeface="Arial" panose="020B0604020202020204" pitchFamily="34" charset="0"/>
              </a:rPr>
              <a:t>основные организации</a:t>
            </a:r>
          </a:p>
        </p:txBody>
      </p:sp>
      <p:sp>
        <p:nvSpPr>
          <p:cNvPr id="19" name="Номер слайда 50">
            <a:extLst>
              <a:ext uri="{FF2B5EF4-FFF2-40B4-BE49-F238E27FC236}">
                <a16:creationId xmlns:a16="http://schemas.microsoft.com/office/drawing/2014/main" id="{BE161D04-B6AE-6DB3-3015-74CAE5E93DE1}"/>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10</a:t>
            </a:fld>
            <a:endParaRPr lang="x-none" sz="800">
              <a:solidFill>
                <a:schemeClr val="tx1"/>
              </a:solidFill>
              <a:latin typeface="Arial" panose="020B0604020202020204" pitchFamily="34" charset="0"/>
              <a:cs typeface="Arial" panose="020B0604020202020204" pitchFamily="34" charset="0"/>
            </a:endParaRPr>
          </a:p>
        </p:txBody>
      </p:sp>
      <p:graphicFrame>
        <p:nvGraphicFramePr>
          <p:cNvPr id="6" name="Таблица 5">
            <a:extLst>
              <a:ext uri="{FF2B5EF4-FFF2-40B4-BE49-F238E27FC236}">
                <a16:creationId xmlns:a16="http://schemas.microsoft.com/office/drawing/2014/main" id="{5F0312A7-08F5-BB4E-B2B0-C7A184546B63}"/>
              </a:ext>
            </a:extLst>
          </p:cNvPr>
          <p:cNvGraphicFramePr>
            <a:graphicFrameLocks noGrp="1"/>
          </p:cNvGraphicFramePr>
          <p:nvPr>
            <p:extLst>
              <p:ext uri="{D42A27DB-BD31-4B8C-83A1-F6EECF244321}">
                <p14:modId xmlns:p14="http://schemas.microsoft.com/office/powerpoint/2010/main" val="1452898039"/>
              </p:ext>
            </p:extLst>
          </p:nvPr>
        </p:nvGraphicFramePr>
        <p:xfrm>
          <a:off x="769613" y="1457775"/>
          <a:ext cx="7578933" cy="5362777"/>
        </p:xfrm>
        <a:graphic>
          <a:graphicData uri="http://schemas.openxmlformats.org/drawingml/2006/table">
            <a:tbl>
              <a:tblPr firstRow="1" bandRow="1">
                <a:tableStyleId>{5C22544A-7EE6-4342-B048-85BDC9FD1C3A}</a:tableStyleId>
              </a:tblPr>
              <a:tblGrid>
                <a:gridCol w="3142925">
                  <a:extLst>
                    <a:ext uri="{9D8B030D-6E8A-4147-A177-3AD203B41FA5}">
                      <a16:colId xmlns:a16="http://schemas.microsoft.com/office/drawing/2014/main" val="3163916451"/>
                    </a:ext>
                  </a:extLst>
                </a:gridCol>
                <a:gridCol w="3142925">
                  <a:extLst>
                    <a:ext uri="{9D8B030D-6E8A-4147-A177-3AD203B41FA5}">
                      <a16:colId xmlns:a16="http://schemas.microsoft.com/office/drawing/2014/main" val="2399887350"/>
                    </a:ext>
                  </a:extLst>
                </a:gridCol>
                <a:gridCol w="1293083">
                  <a:extLst>
                    <a:ext uri="{9D8B030D-6E8A-4147-A177-3AD203B41FA5}">
                      <a16:colId xmlns:a16="http://schemas.microsoft.com/office/drawing/2014/main" val="4168060387"/>
                    </a:ext>
                  </a:extLst>
                </a:gridCol>
              </a:tblGrid>
              <a:tr h="804102">
                <a:tc>
                  <a:txBody>
                    <a:bodyPr/>
                    <a:lstStyle/>
                    <a:p>
                      <a:pPr algn="ctr"/>
                      <a:r>
                        <a:rPr lang="ru-RU" sz="1200" b="1" i="0" dirty="0">
                          <a:latin typeface="Arial" panose="020B0604020202020204" pitchFamily="34" charset="0"/>
                          <a:cs typeface="Arial" panose="020B0604020202020204" pitchFamily="34" charset="0"/>
                        </a:rPr>
                        <a:t>НАИМЕНОВАНИЕ КОМПАНИИ </a:t>
                      </a:r>
                      <a:endParaRPr lang="x-none" sz="1200" b="1" i="0">
                        <a:latin typeface="Arial" panose="020B0604020202020204" pitchFamily="34" charset="0"/>
                        <a:cs typeface="Arial" panose="020B0604020202020204" pitchFamily="34" charset="0"/>
                      </a:endParaRPr>
                    </a:p>
                  </a:txBody>
                  <a:tcPr marL="0" marR="0" marT="216000" marB="216000" anchor="ctr">
                    <a:lnB w="12700" cap="flat" cmpd="sng" algn="ctr">
                      <a:solidFill>
                        <a:schemeClr val="bg1"/>
                      </a:solidFill>
                      <a:prstDash val="solid"/>
                      <a:round/>
                      <a:headEnd type="none" w="med" len="med"/>
                      <a:tailEnd type="none" w="med" len="med"/>
                    </a:lnB>
                    <a:noFill/>
                  </a:tcPr>
                </a:tc>
                <a:tc>
                  <a:txBody>
                    <a:bodyPr/>
                    <a:lstStyle/>
                    <a:p>
                      <a:pPr algn="ctr"/>
                      <a:r>
                        <a:rPr lang="x-none" sz="1200" b="1" i="0">
                          <a:latin typeface="Arial" panose="020B0604020202020204" pitchFamily="34" charset="0"/>
                          <a:cs typeface="Arial" panose="020B0604020202020204" pitchFamily="34" charset="0"/>
                        </a:rPr>
                        <a:t>СФЕРА ДЕЯТЕЛЬНОСТИ</a:t>
                      </a:r>
                    </a:p>
                  </a:txBody>
                  <a:tcPr marL="0" marR="0" marT="216000" marB="216000" anchor="ctr">
                    <a:lnB w="12700" cap="flat" cmpd="sng" algn="ctr">
                      <a:solidFill>
                        <a:schemeClr val="bg1"/>
                      </a:solidFill>
                      <a:prstDash val="solid"/>
                      <a:round/>
                      <a:headEnd type="none" w="med" len="med"/>
                      <a:tailEnd type="none" w="med" len="med"/>
                    </a:lnB>
                    <a:noFill/>
                  </a:tcPr>
                </a:tc>
                <a:tc>
                  <a:txBody>
                    <a:bodyPr/>
                    <a:lstStyle/>
                    <a:p>
                      <a:pPr algn="ctr"/>
                      <a:r>
                        <a:rPr lang="x-none" sz="1200" b="1" i="0">
                          <a:latin typeface="Arial" panose="020B0604020202020204" pitchFamily="34" charset="0"/>
                          <a:cs typeface="Arial" panose="020B0604020202020204" pitchFamily="34" charset="0"/>
                        </a:rPr>
                        <a:t>РАБОЧИЕ </a:t>
                      </a:r>
                    </a:p>
                    <a:p>
                      <a:pPr algn="ctr"/>
                      <a:r>
                        <a:rPr lang="x-none" sz="1200" b="1" i="0">
                          <a:latin typeface="Arial" panose="020B0604020202020204" pitchFamily="34" charset="0"/>
                          <a:cs typeface="Arial" panose="020B0604020202020204" pitchFamily="34" charset="0"/>
                        </a:rPr>
                        <a:t>чел.</a:t>
                      </a:r>
                    </a:p>
                  </a:txBody>
                  <a:tcPr marL="0" marR="0" marT="216000" marB="216000" anchor="ctr">
                    <a:lnR w="6350" cap="flat" cmpd="sng" algn="ctr">
                      <a:noFill/>
                      <a:prstDash val="sysDash"/>
                      <a:round/>
                      <a:headEnd type="none" w="med" len="med"/>
                      <a:tailEnd type="none" w="med" len="med"/>
                    </a:lnR>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00895412"/>
                  </a:ext>
                </a:extLst>
              </a:tr>
              <a:tr h="412110">
                <a:tc>
                  <a:txBody>
                    <a:bodyPr/>
                    <a:lstStyle/>
                    <a:p>
                      <a:pPr algn="l"/>
                      <a:r>
                        <a:rPr lang="ru-RU" sz="1000" b="1" i="0" spc="-10" baseline="0" dirty="0">
                          <a:latin typeface="Arial" panose="020B0604020202020204" pitchFamily="34" charset="0"/>
                          <a:cs typeface="Arial" panose="020B0604020202020204" pitchFamily="34" charset="0"/>
                        </a:rPr>
                        <a:t>ООО СП «Донское»</a:t>
                      </a:r>
                      <a:endParaRPr lang="x-none" sz="1000" b="1" i="0" spc="-10" baseline="0">
                        <a:latin typeface="Arial" panose="020B0604020202020204" pitchFamily="34" charset="0"/>
                        <a:cs typeface="Arial" panose="020B0604020202020204" pitchFamily="34" charset="0"/>
                      </a:endParaRPr>
                    </a:p>
                  </a:txBody>
                  <a:tcPr marL="180000" marR="36000" marT="0" marB="0" anchor="ctr">
                    <a:lnT w="12700" cap="flat" cmpd="sng" algn="ctr">
                      <a:solidFill>
                        <a:schemeClr val="bg1"/>
                      </a:solidFill>
                      <a:prstDash val="solid"/>
                      <a:round/>
                      <a:headEnd type="none" w="med" len="med"/>
                      <a:tailEnd type="none" w="med" len="med"/>
                    </a:lnT>
                    <a:solidFill>
                      <a:srgbClr val="F1F1F1"/>
                    </a:solidFill>
                  </a:tcPr>
                </a:tc>
                <a:tc>
                  <a:txBody>
                    <a:bodyPr/>
                    <a:lstStyle/>
                    <a:p>
                      <a:pPr algn="l"/>
                      <a:r>
                        <a:rPr lang="ru-RU" sz="1000" b="0" i="0" dirty="0">
                          <a:latin typeface="Arial" panose="020B0604020202020204" pitchFamily="34" charset="0"/>
                          <a:cs typeface="Arial" panose="020B0604020202020204" pitchFamily="34" charset="0"/>
                        </a:rPr>
                        <a:t>Выращивание зерновых (кроме риса), зернобобовых культур и семян масличных культур</a:t>
                      </a:r>
                      <a:endParaRPr lang="x-none" sz="1000" b="0" i="0">
                        <a:latin typeface="Arial" panose="020B0604020202020204" pitchFamily="34" charset="0"/>
                        <a:cs typeface="Arial" panose="020B0604020202020204" pitchFamily="34" charset="0"/>
                      </a:endParaRPr>
                    </a:p>
                  </a:txBody>
                  <a:tcPr marL="180000" marR="0" marT="0" marB="0" anchor="ctr">
                    <a:lnT w="12700" cap="flat" cmpd="sng" algn="ctr">
                      <a:solidFill>
                        <a:schemeClr val="bg1"/>
                      </a:solidFill>
                      <a:prstDash val="solid"/>
                      <a:round/>
                      <a:headEnd type="none" w="med" len="med"/>
                      <a:tailEnd type="none" w="med" len="med"/>
                    </a:lnT>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400</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lnT w="12700" cap="flat" cmpd="sng" algn="ctr">
                      <a:solidFill>
                        <a:schemeClr val="bg1"/>
                      </a:solidFill>
                      <a:prstDash val="solid"/>
                      <a:round/>
                      <a:headEnd type="none" w="med" len="med"/>
                      <a:tailEnd type="none" w="med" len="med"/>
                    </a:lnT>
                    <a:solidFill>
                      <a:srgbClr val="F1F1F1"/>
                    </a:solidFill>
                  </a:tcPr>
                </a:tc>
                <a:extLst>
                  <a:ext uri="{0D108BD9-81ED-4DB2-BD59-A6C34878D82A}">
                    <a16:rowId xmlns:a16="http://schemas.microsoft.com/office/drawing/2014/main" val="1066187201"/>
                  </a:ext>
                </a:extLst>
              </a:tr>
              <a:tr h="412110">
                <a:tc>
                  <a:txBody>
                    <a:bodyPr/>
                    <a:lstStyle/>
                    <a:p>
                      <a:pPr algn="l"/>
                      <a:r>
                        <a:rPr lang="ru-RU" sz="1000" b="1" i="0" spc="-10" baseline="0" dirty="0">
                          <a:latin typeface="Arial" panose="020B0604020202020204" pitchFamily="34" charset="0"/>
                          <a:cs typeface="Arial" panose="020B0604020202020204" pitchFamily="34" charset="0"/>
                        </a:rPr>
                        <a:t>ООО «Ермак»</a:t>
                      </a:r>
                      <a:endParaRPr lang="x-none" sz="1000" b="1" i="0" spc="-10" baseline="0">
                        <a:latin typeface="Arial" panose="020B0604020202020204" pitchFamily="34" charset="0"/>
                        <a:cs typeface="Arial" panose="020B0604020202020204" pitchFamily="34" charset="0"/>
                      </a:endParaRPr>
                    </a:p>
                  </a:txBody>
                  <a:tcPr marL="180000" marR="36000" marT="0" marB="0" anchor="ctr">
                    <a:solidFill>
                      <a:srgbClr val="F1F1F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br>
                        <a:rPr lang="ru-RU" sz="1000" dirty="0"/>
                      </a:br>
                      <a:r>
                        <a:rPr lang="ru-RU" sz="1000" b="0" i="0" dirty="0">
                          <a:solidFill>
                            <a:srgbClr val="000000"/>
                          </a:solidFill>
                          <a:effectLst/>
                          <a:latin typeface="Greta Sans Pro"/>
                        </a:rPr>
                        <a:t>Выращивание зерновых культур</a:t>
                      </a:r>
                      <a:endParaRPr lang="x-none" sz="1000" b="0" i="0">
                        <a:latin typeface="Arial" panose="020B0604020202020204" pitchFamily="34" charset="0"/>
                        <a:cs typeface="Arial" panose="020B0604020202020204" pitchFamily="34" charset="0"/>
                      </a:endParaRPr>
                    </a:p>
                  </a:txBody>
                  <a:tcPr marL="180000" marR="0" marT="0" marB="0" anchor="ctr">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15</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solidFill>
                      <a:srgbClr val="F1F1F1"/>
                    </a:solidFill>
                  </a:tcPr>
                </a:tc>
                <a:extLst>
                  <a:ext uri="{0D108BD9-81ED-4DB2-BD59-A6C34878D82A}">
                    <a16:rowId xmlns:a16="http://schemas.microsoft.com/office/drawing/2014/main" val="3801925131"/>
                  </a:ext>
                </a:extLst>
              </a:tr>
              <a:tr h="412110">
                <a:tc>
                  <a:txBody>
                    <a:bodyPr/>
                    <a:lstStyle/>
                    <a:p>
                      <a:pPr algn="l"/>
                      <a:r>
                        <a:rPr lang="ru-RU" sz="1000" b="1" i="0" spc="-10" baseline="0" dirty="0">
                          <a:latin typeface="Arial" panose="020B0604020202020204" pitchFamily="34" charset="0"/>
                          <a:cs typeface="Arial" panose="020B0604020202020204" pitchFamily="34" charset="0"/>
                        </a:rPr>
                        <a:t>ООО «Спецбуртехнологии»</a:t>
                      </a:r>
                      <a:endParaRPr lang="x-none" sz="1000" b="1" i="0" spc="-10" baseline="0">
                        <a:latin typeface="Arial" panose="020B0604020202020204" pitchFamily="34" charset="0"/>
                        <a:cs typeface="Arial" panose="020B0604020202020204" pitchFamily="34" charset="0"/>
                      </a:endParaRPr>
                    </a:p>
                  </a:txBody>
                  <a:tcPr marL="180000" marR="36000" marT="0" marB="0" anchor="ctr">
                    <a:solidFill>
                      <a:srgbClr val="F1F1F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u-RU" sz="1000" b="0" i="0" dirty="0">
                          <a:solidFill>
                            <a:srgbClr val="35383B"/>
                          </a:solidFill>
                          <a:effectLst/>
                          <a:latin typeface="Rubik"/>
                        </a:rPr>
                        <a:t>Торговля оптовая химическими продуктами</a:t>
                      </a:r>
                      <a:endParaRPr lang="x-none" sz="1000" b="0" i="0">
                        <a:latin typeface="Arial" panose="020B0604020202020204" pitchFamily="34" charset="0"/>
                        <a:cs typeface="Arial" panose="020B0604020202020204" pitchFamily="34" charset="0"/>
                      </a:endParaRPr>
                    </a:p>
                  </a:txBody>
                  <a:tcPr marL="180000" marR="0" marT="0" marB="0" anchor="ctr">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10</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solidFill>
                      <a:srgbClr val="F1F1F1"/>
                    </a:solidFill>
                  </a:tcPr>
                </a:tc>
                <a:extLst>
                  <a:ext uri="{0D108BD9-81ED-4DB2-BD59-A6C34878D82A}">
                    <a16:rowId xmlns:a16="http://schemas.microsoft.com/office/drawing/2014/main" val="291548693"/>
                  </a:ext>
                </a:extLst>
              </a:tr>
              <a:tr h="412110">
                <a:tc>
                  <a:txBody>
                    <a:bodyPr/>
                    <a:lstStyle/>
                    <a:p>
                      <a:pPr algn="l"/>
                      <a:r>
                        <a:rPr lang="ru-RU" sz="1000" b="1" i="0" spc="-10" baseline="0" dirty="0">
                          <a:latin typeface="Arial" panose="020B0604020202020204" pitchFamily="34" charset="0"/>
                          <a:cs typeface="Arial" panose="020B0604020202020204" pitchFamily="34" charset="0"/>
                        </a:rPr>
                        <a:t>АО «Ляпичевское ХПП»</a:t>
                      </a:r>
                      <a:endParaRPr lang="x-none" sz="1000" b="1" i="0" spc="-10" baseline="0">
                        <a:latin typeface="Arial" panose="020B0604020202020204" pitchFamily="34" charset="0"/>
                        <a:cs typeface="Arial" panose="020B0604020202020204" pitchFamily="34" charset="0"/>
                      </a:endParaRPr>
                    </a:p>
                  </a:txBody>
                  <a:tcPr marL="180000" marR="36000" marT="0" marB="0" anchor="ctr">
                    <a:solidFill>
                      <a:srgbClr val="F1F1F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u-RU" sz="1000" b="0" i="0" dirty="0">
                          <a:solidFill>
                            <a:srgbClr val="35383B"/>
                          </a:solidFill>
                          <a:effectLst/>
                          <a:latin typeface="Rubik"/>
                        </a:rPr>
                        <a:t>Выращивание зерновых (кроме риса), зернобобовых культур и семян масличных культу</a:t>
                      </a:r>
                      <a:endParaRPr lang="x-none" sz="1000" b="0" i="0">
                        <a:latin typeface="Arial" panose="020B0604020202020204" pitchFamily="34" charset="0"/>
                        <a:cs typeface="Arial" panose="020B0604020202020204" pitchFamily="34" charset="0"/>
                      </a:endParaRPr>
                    </a:p>
                  </a:txBody>
                  <a:tcPr marL="180000" marR="0" marT="0" marB="0" anchor="ctr">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47</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solidFill>
                      <a:srgbClr val="F1F1F1"/>
                    </a:solidFill>
                  </a:tcPr>
                </a:tc>
                <a:extLst>
                  <a:ext uri="{0D108BD9-81ED-4DB2-BD59-A6C34878D82A}">
                    <a16:rowId xmlns:a16="http://schemas.microsoft.com/office/drawing/2014/main" val="430485187"/>
                  </a:ext>
                </a:extLst>
              </a:tr>
              <a:tr h="412110">
                <a:tc>
                  <a:txBody>
                    <a:bodyPr/>
                    <a:lstStyle/>
                    <a:p>
                      <a:pPr algn="l"/>
                      <a:r>
                        <a:rPr lang="ru-RU" sz="1000" b="1" i="0" spc="-10" baseline="0" dirty="0">
                          <a:latin typeface="Arial" panose="020B0604020202020204" pitchFamily="34" charset="0"/>
                          <a:cs typeface="Arial" panose="020B0604020202020204" pitchFamily="34" charset="0"/>
                        </a:rPr>
                        <a:t>КФХ «Кузьменко» А.И.</a:t>
                      </a:r>
                      <a:endParaRPr lang="x-none" sz="1000" b="1" i="0" spc="-10" baseline="0">
                        <a:latin typeface="Arial" panose="020B0604020202020204" pitchFamily="34" charset="0"/>
                        <a:cs typeface="Arial" panose="020B0604020202020204" pitchFamily="34" charset="0"/>
                      </a:endParaRPr>
                    </a:p>
                  </a:txBody>
                  <a:tcPr marL="180000" marR="36000" marT="0" marB="0" anchor="ctr">
                    <a:solidFill>
                      <a:srgbClr val="F1F1F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br>
                        <a:rPr lang="ru-RU" sz="1000" dirty="0"/>
                      </a:br>
                      <a:r>
                        <a:rPr lang="ru-RU" sz="1000" b="0" i="0" dirty="0">
                          <a:solidFill>
                            <a:srgbClr val="000000"/>
                          </a:solidFill>
                          <a:effectLst/>
                          <a:latin typeface="Greta Sans Pro"/>
                        </a:rPr>
                        <a:t>Выращивание зерновых культур</a:t>
                      </a:r>
                      <a:endParaRPr lang="x-none" sz="1000" b="0" i="0">
                        <a:latin typeface="Arial" panose="020B0604020202020204" pitchFamily="34" charset="0"/>
                        <a:cs typeface="Arial" panose="020B0604020202020204" pitchFamily="34" charset="0"/>
                      </a:endParaRPr>
                    </a:p>
                  </a:txBody>
                  <a:tcPr marL="180000" marR="0" marT="0" marB="0" anchor="ctr">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18</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solidFill>
                      <a:srgbClr val="F1F1F1"/>
                    </a:solidFill>
                  </a:tcPr>
                </a:tc>
                <a:extLst>
                  <a:ext uri="{0D108BD9-81ED-4DB2-BD59-A6C34878D82A}">
                    <a16:rowId xmlns:a16="http://schemas.microsoft.com/office/drawing/2014/main" val="3771482407"/>
                  </a:ext>
                </a:extLst>
              </a:tr>
              <a:tr h="449532">
                <a:tc>
                  <a:txBody>
                    <a:bodyPr/>
                    <a:lstStyle/>
                    <a:p>
                      <a:pPr algn="l"/>
                      <a:r>
                        <a:rPr lang="ru-RU" sz="1000" b="1" i="0" spc="-10" baseline="0" dirty="0">
                          <a:latin typeface="Arial" panose="020B0604020202020204" pitchFamily="34" charset="0"/>
                          <a:cs typeface="Arial" panose="020B0604020202020204" pitchFamily="34" charset="0"/>
                        </a:rPr>
                        <a:t>Донской РГСиС филиал ФБУ « Администрация Волго-Дон»</a:t>
                      </a:r>
                      <a:endParaRPr lang="x-none" sz="1000" b="1" i="0" spc="-10" baseline="0">
                        <a:latin typeface="Arial" panose="020B0604020202020204" pitchFamily="34" charset="0"/>
                        <a:cs typeface="Arial" panose="020B0604020202020204" pitchFamily="34" charset="0"/>
                      </a:endParaRPr>
                    </a:p>
                  </a:txBody>
                  <a:tcPr marL="180000" marR="36000" marT="0" marB="0" anchor="ctr">
                    <a:solidFill>
                      <a:srgbClr val="F1F1F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u-RU" sz="1000" b="0" i="0" dirty="0">
                          <a:solidFill>
                            <a:srgbClr val="333333"/>
                          </a:solidFill>
                          <a:effectLst/>
                          <a:latin typeface="system-ui"/>
                        </a:rPr>
                        <a:t>Прочая вспомогательная деятельность внутреннего водного транспорта</a:t>
                      </a:r>
                      <a:endParaRPr lang="x-none" sz="1000" b="0" i="0">
                        <a:latin typeface="Arial" panose="020B0604020202020204" pitchFamily="34" charset="0"/>
                        <a:cs typeface="Arial" panose="020B0604020202020204" pitchFamily="34" charset="0"/>
                      </a:endParaRPr>
                    </a:p>
                  </a:txBody>
                  <a:tcPr marL="180000" marR="0" marT="0" marB="0" anchor="ctr">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664</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solidFill>
                      <a:srgbClr val="F1F1F1"/>
                    </a:solidFill>
                  </a:tcPr>
                </a:tc>
                <a:extLst>
                  <a:ext uri="{0D108BD9-81ED-4DB2-BD59-A6C34878D82A}">
                    <a16:rowId xmlns:a16="http://schemas.microsoft.com/office/drawing/2014/main" val="2450459432"/>
                  </a:ext>
                </a:extLst>
              </a:tr>
              <a:tr h="412110">
                <a:tc>
                  <a:txBody>
                    <a:bodyPr/>
                    <a:lstStyle/>
                    <a:p>
                      <a:pPr algn="l"/>
                      <a:r>
                        <a:rPr lang="ru-RU" sz="1000" b="1" i="0" spc="-10" baseline="0" dirty="0">
                          <a:latin typeface="Arial" panose="020B0604020202020204" pitchFamily="34" charset="0"/>
                          <a:cs typeface="Arial" panose="020B0604020202020204" pitchFamily="34" charset="0"/>
                        </a:rPr>
                        <a:t>КФХ </a:t>
                      </a:r>
                      <a:r>
                        <a:rPr lang="ru-RU" sz="1000" b="1" i="0" spc="-10" baseline="0" dirty="0" err="1">
                          <a:latin typeface="Arial" panose="020B0604020202020204" pitchFamily="34" charset="0"/>
                          <a:cs typeface="Arial" panose="020B0604020202020204" pitchFamily="34" charset="0"/>
                        </a:rPr>
                        <a:t>Штепо</a:t>
                      </a:r>
                      <a:r>
                        <a:rPr lang="ru-RU" sz="1000" b="1" i="0" spc="-10" baseline="0" dirty="0">
                          <a:latin typeface="Arial" panose="020B0604020202020204" pitchFamily="34" charset="0"/>
                          <a:cs typeface="Arial" panose="020B0604020202020204" pitchFamily="34" charset="0"/>
                        </a:rPr>
                        <a:t> А.В.</a:t>
                      </a:r>
                      <a:endParaRPr lang="x-none" sz="1000" b="1" i="0" spc="-10" baseline="0">
                        <a:latin typeface="Arial" panose="020B0604020202020204" pitchFamily="34" charset="0"/>
                        <a:cs typeface="Arial" panose="020B0604020202020204" pitchFamily="34" charset="0"/>
                      </a:endParaRPr>
                    </a:p>
                  </a:txBody>
                  <a:tcPr marL="180000" marR="36000" marT="0" marB="0" anchor="ctr">
                    <a:solidFill>
                      <a:srgbClr val="F1F1F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u-RU" sz="1000" b="0" i="0" dirty="0">
                          <a:solidFill>
                            <a:srgbClr val="35383B"/>
                          </a:solidFill>
                          <a:effectLst/>
                          <a:latin typeface="Rubik"/>
                        </a:rPr>
                        <a:t>Выращивание зерновых культур</a:t>
                      </a:r>
                      <a:endParaRPr lang="x-none" sz="1000" b="0" i="0">
                        <a:latin typeface="Arial" panose="020B0604020202020204" pitchFamily="34" charset="0"/>
                        <a:cs typeface="Arial" panose="020B0604020202020204" pitchFamily="34" charset="0"/>
                      </a:endParaRPr>
                    </a:p>
                  </a:txBody>
                  <a:tcPr marL="180000" marR="0" marT="0" marB="0" anchor="ctr">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55</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solidFill>
                      <a:srgbClr val="F1F1F1"/>
                    </a:solidFill>
                  </a:tcPr>
                </a:tc>
                <a:extLst>
                  <a:ext uri="{0D108BD9-81ED-4DB2-BD59-A6C34878D82A}">
                    <a16:rowId xmlns:a16="http://schemas.microsoft.com/office/drawing/2014/main" val="3630183076"/>
                  </a:ext>
                </a:extLst>
              </a:tr>
              <a:tr h="435634">
                <a:tc>
                  <a:txBody>
                    <a:bodyPr/>
                    <a:lstStyle/>
                    <a:p>
                      <a:pPr algn="l"/>
                      <a:r>
                        <a:rPr lang="ru-RU" sz="1000" b="1" i="0" spc="-10" baseline="0" dirty="0">
                          <a:latin typeface="Arial" panose="020B0604020202020204" pitchFamily="34" charset="0"/>
                          <a:cs typeface="Arial" panose="020B0604020202020204" pitchFamily="34" charset="0"/>
                        </a:rPr>
                        <a:t>ООО "Калачевский речной порт"</a:t>
                      </a:r>
                    </a:p>
                  </a:txBody>
                  <a:tcPr marL="180000" marR="36000" marT="0" marB="0" anchor="ctr">
                    <a:solidFill>
                      <a:srgbClr val="F1F1F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u-RU" sz="1000" b="0" i="0" dirty="0">
                          <a:solidFill>
                            <a:srgbClr val="35383B"/>
                          </a:solidFill>
                          <a:effectLst/>
                          <a:latin typeface="Rubik"/>
                        </a:rPr>
                        <a:t>Транспортная обработка прочих грузов</a:t>
                      </a:r>
                      <a:endParaRPr lang="x-none" sz="1000" b="0" i="0">
                        <a:latin typeface="Arial" panose="020B0604020202020204" pitchFamily="34" charset="0"/>
                        <a:cs typeface="Arial" panose="020B0604020202020204" pitchFamily="34" charset="0"/>
                      </a:endParaRPr>
                    </a:p>
                  </a:txBody>
                  <a:tcPr marL="180000" marR="0" marT="0" marB="0" anchor="ctr">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40</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solidFill>
                      <a:srgbClr val="F1F1F1"/>
                    </a:solidFill>
                  </a:tcPr>
                </a:tc>
                <a:extLst>
                  <a:ext uri="{0D108BD9-81ED-4DB2-BD59-A6C34878D82A}">
                    <a16:rowId xmlns:a16="http://schemas.microsoft.com/office/drawing/2014/main" val="4010085752"/>
                  </a:ext>
                </a:extLst>
              </a:tr>
              <a:tr h="412110">
                <a:tc>
                  <a:txBody>
                    <a:bodyPr/>
                    <a:lstStyle/>
                    <a:p>
                      <a:pPr algn="l"/>
                      <a:r>
                        <a:rPr lang="ru-RU" sz="1000" b="1" i="0" spc="-10" baseline="0" dirty="0">
                          <a:latin typeface="Arial" panose="020B0604020202020204" pitchFamily="34" charset="0"/>
                          <a:cs typeface="Arial" panose="020B0604020202020204" pitchFamily="34" charset="0"/>
                        </a:rPr>
                        <a:t>ООО «</a:t>
                      </a:r>
                      <a:r>
                        <a:rPr lang="ru-RU" sz="1000" b="1" i="0" spc="-10" baseline="0" dirty="0" err="1">
                          <a:latin typeface="Arial" panose="020B0604020202020204" pitchFamily="34" charset="0"/>
                          <a:cs typeface="Arial" panose="020B0604020202020204" pitchFamily="34" charset="0"/>
                        </a:rPr>
                        <a:t>Агрофарм</a:t>
                      </a:r>
                      <a:r>
                        <a:rPr lang="ru-RU" sz="1000" b="1" i="0" spc="-10" baseline="0" dirty="0">
                          <a:latin typeface="Arial" panose="020B0604020202020204" pitchFamily="34" charset="0"/>
                          <a:cs typeface="Arial" panose="020B0604020202020204" pitchFamily="34" charset="0"/>
                        </a:rPr>
                        <a:t>»</a:t>
                      </a:r>
                      <a:endParaRPr lang="x-none" sz="1000" b="1" i="0" spc="-10" baseline="0">
                        <a:latin typeface="Arial" panose="020B0604020202020204" pitchFamily="34" charset="0"/>
                        <a:cs typeface="Arial" panose="020B0604020202020204" pitchFamily="34" charset="0"/>
                      </a:endParaRPr>
                    </a:p>
                  </a:txBody>
                  <a:tcPr marL="180000" marR="36000" marT="0" marB="0" anchor="ctr">
                    <a:solidFill>
                      <a:srgbClr val="F1F1F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u-RU" sz="1000" b="0" i="0" dirty="0">
                          <a:solidFill>
                            <a:srgbClr val="35383B"/>
                          </a:solidFill>
                          <a:effectLst/>
                          <a:latin typeface="Rubik"/>
                        </a:rPr>
                        <a:t>Выращивание зерновых культур</a:t>
                      </a:r>
                      <a:endParaRPr lang="x-none" sz="1000" b="0" i="0">
                        <a:latin typeface="Arial" panose="020B0604020202020204" pitchFamily="34" charset="0"/>
                        <a:cs typeface="Arial" panose="020B0604020202020204" pitchFamily="34" charset="0"/>
                      </a:endParaRPr>
                    </a:p>
                  </a:txBody>
                  <a:tcPr marL="180000" marR="0" marT="0" marB="0" anchor="ctr">
                    <a:solidFill>
                      <a:srgbClr val="F1F1F1"/>
                    </a:solidFill>
                  </a:tcPr>
                </a:tc>
                <a:tc>
                  <a:txBody>
                    <a:bodyPr/>
                    <a:lstStyle/>
                    <a:p>
                      <a:pPr algn="ctr"/>
                      <a:r>
                        <a:rPr lang="ru-RU" sz="1000" b="1" i="0" dirty="0">
                          <a:latin typeface="Arial" panose="020B0604020202020204" pitchFamily="34" charset="0"/>
                          <a:cs typeface="Arial" panose="020B0604020202020204" pitchFamily="34" charset="0"/>
                        </a:rPr>
                        <a:t>20</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solidFill>
                      <a:srgbClr val="F1F1F1"/>
                    </a:solidFill>
                  </a:tcPr>
                </a:tc>
                <a:extLst>
                  <a:ext uri="{0D108BD9-81ED-4DB2-BD59-A6C34878D82A}">
                    <a16:rowId xmlns:a16="http://schemas.microsoft.com/office/drawing/2014/main" val="473355084"/>
                  </a:ext>
                </a:extLst>
              </a:tr>
              <a:tr h="286449">
                <a:tc>
                  <a:txBody>
                    <a:bodyPr/>
                    <a:lstStyle/>
                    <a:p>
                      <a:pPr algn="l"/>
                      <a:r>
                        <a:rPr lang="ru-RU" sz="1000" b="1" i="0" spc="-10" baseline="0" dirty="0">
                          <a:latin typeface="Arial" panose="020B0604020202020204" pitchFamily="34" charset="0"/>
                          <a:cs typeface="Arial" panose="020B0604020202020204" pitchFamily="34" charset="0"/>
                        </a:rPr>
                        <a:t>ООО "КХ Махин А.Ф."</a:t>
                      </a:r>
                    </a:p>
                  </a:txBody>
                  <a:tcPr marL="180000" marR="36000" marT="0" marB="0" anchor="ctr">
                    <a:no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ru-RU" sz="1000" b="0" i="0" u="none" strike="noStrike" kern="1200" cap="none" spc="0" normalizeH="0" baseline="0" noProof="0" dirty="0">
                          <a:ln>
                            <a:noFill/>
                          </a:ln>
                          <a:solidFill>
                            <a:srgbClr val="000000"/>
                          </a:solidFill>
                          <a:effectLst/>
                          <a:uLnTx/>
                          <a:uFillTx/>
                          <a:latin typeface="Greta Sans Pro"/>
                          <a:cs typeface="+mn-cs"/>
                        </a:rPr>
                        <a:t>Выращивание зерновых культур</a:t>
                      </a:r>
                      <a:endParaRPr lang="x-none" sz="1000" b="0" i="0">
                        <a:latin typeface="Arial" panose="020B0604020202020204" pitchFamily="34" charset="0"/>
                        <a:cs typeface="Arial" panose="020B0604020202020204" pitchFamily="34" charset="0"/>
                      </a:endParaRPr>
                    </a:p>
                  </a:txBody>
                  <a:tcPr marL="180000" marR="0" marT="0" marB="0" anchor="ctr">
                    <a:noFill/>
                  </a:tcPr>
                </a:tc>
                <a:tc>
                  <a:txBody>
                    <a:bodyPr/>
                    <a:lstStyle/>
                    <a:p>
                      <a:pPr algn="ctr"/>
                      <a:r>
                        <a:rPr lang="ru-RU" sz="1000" b="1" i="0" dirty="0">
                          <a:latin typeface="Arial" panose="020B0604020202020204" pitchFamily="34" charset="0"/>
                          <a:cs typeface="Arial" panose="020B0604020202020204" pitchFamily="34" charset="0"/>
                        </a:rPr>
                        <a:t>21</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noFill/>
                  </a:tcPr>
                </a:tc>
                <a:extLst>
                  <a:ext uri="{0D108BD9-81ED-4DB2-BD59-A6C34878D82A}">
                    <a16:rowId xmlns:a16="http://schemas.microsoft.com/office/drawing/2014/main" val="2271837612"/>
                  </a:ext>
                </a:extLst>
              </a:tr>
              <a:tr h="412110">
                <a:tc>
                  <a:txBody>
                    <a:bodyPr/>
                    <a:lstStyle/>
                    <a:p>
                      <a:pPr algn="l"/>
                      <a:r>
                        <a:rPr lang="ru-RU" sz="1000" b="1" i="0" spc="-10" baseline="0" dirty="0">
                          <a:latin typeface="Arial" panose="020B0604020202020204" pitchFamily="34" charset="0"/>
                          <a:cs typeface="Arial" panose="020B0604020202020204" pitchFamily="34" charset="0"/>
                        </a:rPr>
                        <a:t>ООО «Воды Придонья»</a:t>
                      </a:r>
                    </a:p>
                  </a:txBody>
                  <a:tcPr marL="180000" marR="36000" marT="0" marB="0" anchor="ctr">
                    <a:lnB w="12700" cap="flat" cmpd="sng" algn="ctr">
                      <a:no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u-RU" sz="1000" b="0" i="0" dirty="0">
                          <a:latin typeface="Arial" panose="020B0604020202020204" pitchFamily="34" charset="0"/>
                          <a:cs typeface="Arial" panose="020B0604020202020204" pitchFamily="34" charset="0"/>
                        </a:rPr>
                        <a:t>Производство безалкогольных напитков; производство упакованных питьевых вод, включая минеральные воды.</a:t>
                      </a:r>
                      <a:endParaRPr lang="x-none" sz="1000" b="0" i="0">
                        <a:latin typeface="Arial" panose="020B0604020202020204" pitchFamily="34" charset="0"/>
                        <a:cs typeface="Arial" panose="020B0604020202020204" pitchFamily="34" charset="0"/>
                      </a:endParaRPr>
                    </a:p>
                  </a:txBody>
                  <a:tcPr marL="180000" marR="0" marT="0" marB="0" anchor="ctr">
                    <a:lnB w="12700" cap="flat" cmpd="sng" algn="ctr">
                      <a:noFill/>
                      <a:prstDash val="solid"/>
                      <a:round/>
                      <a:headEnd type="none" w="med" len="med"/>
                      <a:tailEnd type="none" w="med" len="med"/>
                    </a:lnB>
                    <a:noFill/>
                  </a:tcPr>
                </a:tc>
                <a:tc>
                  <a:txBody>
                    <a:bodyPr/>
                    <a:lstStyle/>
                    <a:p>
                      <a:pPr algn="ctr"/>
                      <a:r>
                        <a:rPr lang="ru-RU" sz="1000" b="1" i="0" dirty="0">
                          <a:latin typeface="Arial" panose="020B0604020202020204" pitchFamily="34" charset="0"/>
                          <a:cs typeface="Arial" panose="020B0604020202020204" pitchFamily="34" charset="0"/>
                        </a:rPr>
                        <a:t>44</a:t>
                      </a:r>
                      <a:endParaRPr lang="x-none" sz="10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10011"/>
                  </a:ext>
                </a:extLst>
              </a:tr>
            </a:tbl>
          </a:graphicData>
        </a:graphic>
      </p:graphicFrame>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0319" y="42862"/>
            <a:ext cx="8715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0318" y="33961"/>
            <a:ext cx="8715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8563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1F72B-78FB-C0E5-AB47-4F01C1333AB0}"/>
            </a:ext>
          </a:extLst>
        </p:cNvPr>
        <p:cNvGrpSpPr/>
        <p:nvPr/>
      </p:nvGrpSpPr>
      <p:grpSpPr>
        <a:xfrm>
          <a:off x="0" y="0"/>
          <a:ext cx="0" cy="0"/>
          <a:chOff x="0" y="0"/>
          <a:chExt cx="0" cy="0"/>
        </a:xfrm>
      </p:grpSpPr>
      <p:sp>
        <p:nvSpPr>
          <p:cNvPr id="10" name="Скругленный прямоугольник 9">
            <a:extLst>
              <a:ext uri="{FF2B5EF4-FFF2-40B4-BE49-F238E27FC236}">
                <a16:creationId xmlns:a16="http://schemas.microsoft.com/office/drawing/2014/main" id="{83604F0B-1B63-9830-5465-9207F27CD48C}"/>
              </a:ext>
            </a:extLst>
          </p:cNvPr>
          <p:cNvSpPr/>
          <p:nvPr/>
        </p:nvSpPr>
        <p:spPr>
          <a:xfrm>
            <a:off x="627016" y="1977951"/>
            <a:ext cx="9136387" cy="4344980"/>
          </a:xfrm>
          <a:prstGeom prst="roundRect">
            <a:avLst>
              <a:gd name="adj" fmla="val 6624"/>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5" name="Скругленный прямоугольник 84">
            <a:extLst>
              <a:ext uri="{FF2B5EF4-FFF2-40B4-BE49-F238E27FC236}">
                <a16:creationId xmlns:a16="http://schemas.microsoft.com/office/drawing/2014/main" id="{4733D63F-9C91-7172-A732-28E6372E6603}"/>
              </a:ext>
            </a:extLst>
          </p:cNvPr>
          <p:cNvSpPr/>
          <p:nvPr/>
        </p:nvSpPr>
        <p:spPr>
          <a:xfrm>
            <a:off x="627016" y="1401546"/>
            <a:ext cx="9136399" cy="1152811"/>
          </a:xfrm>
          <a:prstGeom prst="roundRect">
            <a:avLst>
              <a:gd name="adj" fmla="val 22226"/>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TextBox 2">
            <a:extLst>
              <a:ext uri="{FF2B5EF4-FFF2-40B4-BE49-F238E27FC236}">
                <a16:creationId xmlns:a16="http://schemas.microsoft.com/office/drawing/2014/main" id="{BA9F1C0A-0B2A-DA06-9CBA-B877B267DC3C}"/>
              </a:ext>
            </a:extLst>
          </p:cNvPr>
          <p:cNvSpPr txBox="1"/>
          <p:nvPr/>
        </p:nvSpPr>
        <p:spPr>
          <a:xfrm>
            <a:off x="627016" y="550177"/>
            <a:ext cx="9160580" cy="369332"/>
          </a:xfrm>
          <a:prstGeom prst="rect">
            <a:avLst/>
          </a:prstGeom>
          <a:noFill/>
        </p:spPr>
        <p:txBody>
          <a:bodyPr wrap="square" lIns="0" tIns="0" rIns="0" bIns="0" rtlCol="0">
            <a:spAutoFit/>
          </a:bodyPr>
          <a:lstStyle/>
          <a:p>
            <a:r>
              <a:rPr lang="ru-RU" sz="2400" b="1">
                <a:latin typeface="Arial" panose="020B0604020202020204" pitchFamily="34" charset="0"/>
                <a:cs typeface="Arial" panose="020B0604020202020204" pitchFamily="34" charset="0"/>
              </a:rPr>
              <a:t>РЕАЛИЗУЕММЫЕ ИНВЕСТИЦИОННЫЕ ПРОЕКТЫ</a:t>
            </a:r>
            <a:endParaRPr lang="x-none" sz="2400" b="1">
              <a:latin typeface="Arial" panose="020B0604020202020204" pitchFamily="34" charset="0"/>
              <a:cs typeface="Arial" panose="020B0604020202020204" pitchFamily="34" charset="0"/>
            </a:endParaRPr>
          </a:p>
        </p:txBody>
      </p:sp>
      <p:sp>
        <p:nvSpPr>
          <p:cNvPr id="2" name="Скругленный прямоугольник 1">
            <a:extLst>
              <a:ext uri="{FF2B5EF4-FFF2-40B4-BE49-F238E27FC236}">
                <a16:creationId xmlns:a16="http://schemas.microsoft.com/office/drawing/2014/main" id="{71DB78E3-261E-0A63-C832-846882E4B22E}"/>
              </a:ext>
            </a:extLst>
          </p:cNvPr>
          <p:cNvSpPr/>
          <p:nvPr/>
        </p:nvSpPr>
        <p:spPr>
          <a:xfrm>
            <a:off x="627017" y="163628"/>
            <a:ext cx="2334844" cy="273844"/>
          </a:xfrm>
          <a:prstGeom prst="roundRect">
            <a:avLst>
              <a:gd name="adj" fmla="val 50000"/>
            </a:avLst>
          </a:prstGeom>
          <a:solidFill>
            <a:srgbClr val="4756A0"/>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0" rIns="0" bIns="0" rtlCol="0" anchor="ctr"/>
          <a:lstStyle/>
          <a:p>
            <a:r>
              <a:rPr lang="ru-RU" sz="800" b="1">
                <a:solidFill>
                  <a:schemeClr val="bg1"/>
                </a:solidFill>
                <a:latin typeface="Arial" panose="020B0604020202020204" pitchFamily="34" charset="0"/>
                <a:cs typeface="Arial" panose="020B0604020202020204" pitchFamily="34" charset="0"/>
              </a:rPr>
              <a:t>реализуемые инвестиционные проекты</a:t>
            </a:r>
          </a:p>
        </p:txBody>
      </p:sp>
      <p:sp>
        <p:nvSpPr>
          <p:cNvPr id="19" name="Номер слайда 50">
            <a:extLst>
              <a:ext uri="{FF2B5EF4-FFF2-40B4-BE49-F238E27FC236}">
                <a16:creationId xmlns:a16="http://schemas.microsoft.com/office/drawing/2014/main" id="{B7163517-862E-F95A-CFC5-24B3C29DF1A0}"/>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11</a:t>
            </a:fld>
            <a:endParaRPr lang="x-none" sz="800">
              <a:solidFill>
                <a:schemeClr val="tx1"/>
              </a:solidFill>
              <a:latin typeface="Arial" panose="020B0604020202020204" pitchFamily="34" charset="0"/>
              <a:cs typeface="Arial" panose="020B0604020202020204" pitchFamily="34" charset="0"/>
            </a:endParaRPr>
          </a:p>
        </p:txBody>
      </p:sp>
      <p:graphicFrame>
        <p:nvGraphicFramePr>
          <p:cNvPr id="6" name="Таблица 5">
            <a:extLst>
              <a:ext uri="{FF2B5EF4-FFF2-40B4-BE49-F238E27FC236}">
                <a16:creationId xmlns:a16="http://schemas.microsoft.com/office/drawing/2014/main" id="{33D0F098-1E6E-711D-3B14-A0204797BEA0}"/>
              </a:ext>
            </a:extLst>
          </p:cNvPr>
          <p:cNvGraphicFramePr>
            <a:graphicFrameLocks noGrp="1"/>
          </p:cNvGraphicFramePr>
          <p:nvPr>
            <p:extLst>
              <p:ext uri="{D42A27DB-BD31-4B8C-83A1-F6EECF244321}">
                <p14:modId xmlns:p14="http://schemas.microsoft.com/office/powerpoint/2010/main" val="2835000023"/>
              </p:ext>
            </p:extLst>
          </p:nvPr>
        </p:nvGraphicFramePr>
        <p:xfrm>
          <a:off x="627015" y="1376761"/>
          <a:ext cx="9136390" cy="2077920"/>
        </p:xfrm>
        <a:graphic>
          <a:graphicData uri="http://schemas.openxmlformats.org/drawingml/2006/table">
            <a:tbl>
              <a:tblPr firstRow="1" bandRow="1">
                <a:tableStyleId>{5C22544A-7EE6-4342-B048-85BDC9FD1C3A}</a:tableStyleId>
              </a:tblPr>
              <a:tblGrid>
                <a:gridCol w="3142925">
                  <a:extLst>
                    <a:ext uri="{9D8B030D-6E8A-4147-A177-3AD203B41FA5}">
                      <a16:colId xmlns:a16="http://schemas.microsoft.com/office/drawing/2014/main" val="3163916451"/>
                    </a:ext>
                  </a:extLst>
                </a:gridCol>
                <a:gridCol w="3142925">
                  <a:extLst>
                    <a:ext uri="{9D8B030D-6E8A-4147-A177-3AD203B41FA5}">
                      <a16:colId xmlns:a16="http://schemas.microsoft.com/office/drawing/2014/main" val="2399887350"/>
                    </a:ext>
                  </a:extLst>
                </a:gridCol>
                <a:gridCol w="1425270">
                  <a:extLst>
                    <a:ext uri="{9D8B030D-6E8A-4147-A177-3AD203B41FA5}">
                      <a16:colId xmlns:a16="http://schemas.microsoft.com/office/drawing/2014/main" val="223652072"/>
                    </a:ext>
                  </a:extLst>
                </a:gridCol>
                <a:gridCol w="1425270">
                  <a:extLst>
                    <a:ext uri="{9D8B030D-6E8A-4147-A177-3AD203B41FA5}">
                      <a16:colId xmlns:a16="http://schemas.microsoft.com/office/drawing/2014/main" val="4168060387"/>
                    </a:ext>
                  </a:extLst>
                </a:gridCol>
              </a:tblGrid>
              <a:tr h="787084">
                <a:tc>
                  <a:txBody>
                    <a:bodyPr/>
                    <a:lstStyle/>
                    <a:p>
                      <a:pPr algn="ctr"/>
                      <a:r>
                        <a:rPr lang="ru-RU" sz="1200" b="1" i="0" dirty="0">
                          <a:latin typeface="Arial" panose="020B0604020202020204" pitchFamily="34" charset="0"/>
                          <a:cs typeface="Arial" panose="020B0604020202020204" pitchFamily="34" charset="0"/>
                        </a:rPr>
                        <a:t>НАИМЕНОВАНИЕ КОМПАНИИ </a:t>
                      </a:r>
                      <a:endParaRPr lang="x-none" sz="1200" b="1" i="0">
                        <a:latin typeface="Arial" panose="020B0604020202020204" pitchFamily="34" charset="0"/>
                        <a:cs typeface="Arial" panose="020B0604020202020204" pitchFamily="34" charset="0"/>
                      </a:endParaRPr>
                    </a:p>
                  </a:txBody>
                  <a:tcPr marL="0" marR="0" marT="216000" marB="216000" anchor="ctr">
                    <a:lnB w="12700" cap="flat" cmpd="sng" algn="ctr">
                      <a:solidFill>
                        <a:schemeClr val="bg1"/>
                      </a:solidFill>
                      <a:prstDash val="solid"/>
                      <a:round/>
                      <a:headEnd type="none" w="med" len="med"/>
                      <a:tailEnd type="none" w="med" len="med"/>
                    </a:lnB>
                    <a:noFill/>
                  </a:tcPr>
                </a:tc>
                <a:tc>
                  <a:txBody>
                    <a:bodyPr/>
                    <a:lstStyle/>
                    <a:p>
                      <a:pPr algn="ctr"/>
                      <a:r>
                        <a:rPr lang="x-none" sz="1200" b="1" i="0">
                          <a:latin typeface="Arial" panose="020B0604020202020204" pitchFamily="34" charset="0"/>
                          <a:cs typeface="Arial" panose="020B0604020202020204" pitchFamily="34" charset="0"/>
                        </a:rPr>
                        <a:t>СФЕРА ДЕЯТЕЛЬНОСТИ</a:t>
                      </a:r>
                    </a:p>
                  </a:txBody>
                  <a:tcPr marL="0" marR="0" marT="216000" marB="216000" anchor="ctr">
                    <a:lnB w="12700" cap="flat" cmpd="sng" algn="ctr">
                      <a:solidFill>
                        <a:schemeClr val="bg1"/>
                      </a:solidFill>
                      <a:prstDash val="solid"/>
                      <a:round/>
                      <a:headEnd type="none" w="med" len="med"/>
                      <a:tailEnd type="none" w="med" len="med"/>
                    </a:lnB>
                    <a:noFill/>
                  </a:tcPr>
                </a:tc>
                <a:tc>
                  <a:txBody>
                    <a:bodyPr/>
                    <a:lstStyle/>
                    <a:p>
                      <a:pPr algn="ctr"/>
                      <a:r>
                        <a:rPr lang="x-none" sz="1200" b="1" i="0">
                          <a:latin typeface="Arial" panose="020B0604020202020204" pitchFamily="34" charset="0"/>
                          <a:cs typeface="Arial" panose="020B0604020202020204" pitchFamily="34" charset="0"/>
                        </a:rPr>
                        <a:t>ИНВЕСТИЦИИ </a:t>
                      </a:r>
                    </a:p>
                    <a:p>
                      <a:pPr algn="ctr"/>
                      <a:r>
                        <a:rPr lang="x-none" sz="1200" b="1" i="0">
                          <a:latin typeface="Arial" panose="020B0604020202020204" pitchFamily="34" charset="0"/>
                          <a:cs typeface="Arial" panose="020B0604020202020204" pitchFamily="34" charset="0"/>
                        </a:rPr>
                        <a:t>млн. руб.</a:t>
                      </a:r>
                    </a:p>
                  </a:txBody>
                  <a:tcPr marL="0" marR="0" marT="216000" marB="216000" anchor="ctr">
                    <a:lnB w="12700" cap="flat" cmpd="sng" algn="ctr">
                      <a:solidFill>
                        <a:schemeClr val="bg1"/>
                      </a:solidFill>
                      <a:prstDash val="solid"/>
                      <a:round/>
                      <a:headEnd type="none" w="med" len="med"/>
                      <a:tailEnd type="none" w="med" len="med"/>
                    </a:lnB>
                    <a:noFill/>
                  </a:tcPr>
                </a:tc>
                <a:tc>
                  <a:txBody>
                    <a:bodyPr/>
                    <a:lstStyle/>
                    <a:p>
                      <a:pPr algn="ctr"/>
                      <a:r>
                        <a:rPr lang="x-none" sz="1200" b="1" i="0">
                          <a:latin typeface="Arial" panose="020B0604020202020204" pitchFamily="34" charset="0"/>
                          <a:cs typeface="Arial" panose="020B0604020202020204" pitchFamily="34" charset="0"/>
                        </a:rPr>
                        <a:t>СРОКИ </a:t>
                      </a:r>
                    </a:p>
                    <a:p>
                      <a:pPr algn="ctr"/>
                      <a:r>
                        <a:rPr lang="x-none" sz="1200" b="1" i="0">
                          <a:latin typeface="Arial" panose="020B0604020202020204" pitchFamily="34" charset="0"/>
                          <a:cs typeface="Arial" panose="020B0604020202020204" pitchFamily="34" charset="0"/>
                        </a:rPr>
                        <a:t>РЕАЛИЗАЦИИ</a:t>
                      </a:r>
                    </a:p>
                  </a:txBody>
                  <a:tcPr marL="0" marR="0" marT="216000" marB="216000" anchor="ctr">
                    <a:lnR w="6350" cap="flat" cmpd="sng" algn="ctr">
                      <a:noFill/>
                      <a:prstDash val="sysDash"/>
                      <a:round/>
                      <a:headEnd type="none" w="med" len="med"/>
                      <a:tailEnd type="none" w="med" len="med"/>
                    </a:lnR>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00895412"/>
                  </a:ext>
                </a:extLst>
              </a:tr>
              <a:tr h="1034530">
                <a:tc>
                  <a:txBody>
                    <a:bodyPr/>
                    <a:lstStyle/>
                    <a:p>
                      <a:pPr algn="l"/>
                      <a:r>
                        <a:rPr lang="ru-RU" sz="1400" b="1" i="0" spc="-10" baseline="0" dirty="0">
                          <a:latin typeface="Arial" panose="020B0604020202020204" pitchFamily="34" charset="0"/>
                          <a:cs typeface="Arial" panose="020B0604020202020204" pitchFamily="34" charset="0"/>
                        </a:rPr>
                        <a:t>ООО «СП ДОНСКОЕ</a:t>
                      </a:r>
                      <a:r>
                        <a:rPr lang="ru-RU" sz="1400" b="0" i="0" spc="-10" baseline="0" dirty="0">
                          <a:latin typeface="Arial" panose="020B0604020202020204" pitchFamily="34" charset="0"/>
                          <a:cs typeface="Arial" panose="020B0604020202020204" pitchFamily="34" charset="0"/>
                        </a:rPr>
                        <a:t>»</a:t>
                      </a:r>
                    </a:p>
                    <a:p>
                      <a:pPr algn="l"/>
                      <a:endParaRPr lang="ru-RU" sz="1400" b="0" i="0" spc="-10" baseline="0" dirty="0">
                        <a:latin typeface="Arial" panose="020B0604020202020204" pitchFamily="34" charset="0"/>
                        <a:cs typeface="Arial" panose="020B0604020202020204" pitchFamily="34" charset="0"/>
                      </a:endParaRPr>
                    </a:p>
                    <a:p>
                      <a:pPr algn="l"/>
                      <a:endParaRPr lang="ru-RU" sz="1400" b="0" i="0" spc="-10" baseline="0" dirty="0">
                        <a:latin typeface="Arial" panose="020B0604020202020204" pitchFamily="34" charset="0"/>
                        <a:cs typeface="Arial" panose="020B0604020202020204" pitchFamily="34" charset="0"/>
                      </a:endParaRPr>
                    </a:p>
                    <a:p>
                      <a:pPr algn="l"/>
                      <a:endParaRPr lang="ru-RU" sz="1400" b="0" i="0" spc="-10" baseline="0" dirty="0">
                        <a:latin typeface="Arial" panose="020B0604020202020204" pitchFamily="34" charset="0"/>
                        <a:cs typeface="Arial" panose="020B0604020202020204" pitchFamily="34" charset="0"/>
                      </a:endParaRPr>
                    </a:p>
                    <a:p>
                      <a:pPr algn="l"/>
                      <a:endParaRPr lang="ru-RU" sz="1400" b="1" i="0" spc="-10" baseline="0" dirty="0">
                        <a:latin typeface="Arial" panose="020B0604020202020204" pitchFamily="34" charset="0"/>
                        <a:cs typeface="Arial" panose="020B0604020202020204" pitchFamily="34" charset="0"/>
                      </a:endParaRPr>
                    </a:p>
                    <a:p>
                      <a:pPr algn="l"/>
                      <a:r>
                        <a:rPr lang="ru-RU" sz="1400" b="1" i="0" spc="-10" baseline="0" dirty="0">
                          <a:latin typeface="Arial" panose="020B0604020202020204" pitchFamily="34" charset="0"/>
                          <a:cs typeface="Arial" panose="020B0604020202020204" pitchFamily="34" charset="0"/>
                        </a:rPr>
                        <a:t>АО «Сады Придонья»</a:t>
                      </a:r>
                    </a:p>
                  </a:txBody>
                  <a:tcPr marL="576000" marR="36000" marT="0" marB="0" anchor="ctr">
                    <a:lnT w="12700" cap="flat" cmpd="sng" algn="ctr">
                      <a:solidFill>
                        <a:schemeClr val="bg1"/>
                      </a:solidFill>
                      <a:prstDash val="solid"/>
                      <a:round/>
                      <a:headEnd type="none" w="med" len="med"/>
                      <a:tailEnd type="none" w="med" len="med"/>
                    </a:lnT>
                    <a:solidFill>
                      <a:srgbClr val="F1F1F1"/>
                    </a:solidFill>
                  </a:tcPr>
                </a:tc>
                <a:tc>
                  <a:txBody>
                    <a:bodyPr/>
                    <a:lstStyle/>
                    <a:p>
                      <a:pPr algn="l"/>
                      <a:endParaRPr lang="ru-RU" sz="1400" b="0" i="0" dirty="0">
                        <a:latin typeface="Arial" panose="020B0604020202020204" pitchFamily="34" charset="0"/>
                        <a:cs typeface="Arial" panose="020B0604020202020204" pitchFamily="34" charset="0"/>
                      </a:endParaRPr>
                    </a:p>
                    <a:p>
                      <a:pPr algn="l"/>
                      <a:endParaRPr lang="ru-RU" sz="1400" b="0" i="0" dirty="0">
                        <a:latin typeface="Arial" panose="020B0604020202020204" pitchFamily="34" charset="0"/>
                        <a:cs typeface="Arial" panose="020B0604020202020204" pitchFamily="34" charset="0"/>
                      </a:endParaRPr>
                    </a:p>
                    <a:p>
                      <a:pPr algn="l"/>
                      <a:endParaRPr lang="ru-RU" sz="1400" b="0" i="0" dirty="0">
                        <a:latin typeface="Arial" panose="020B0604020202020204" pitchFamily="34" charset="0"/>
                        <a:cs typeface="Arial" panose="020B0604020202020204" pitchFamily="34" charset="0"/>
                      </a:endParaRPr>
                    </a:p>
                    <a:p>
                      <a:pPr algn="l"/>
                      <a:endParaRPr lang="ru-RU" sz="1400" b="0" i="0" dirty="0">
                        <a:latin typeface="Arial" panose="020B0604020202020204" pitchFamily="34" charset="0"/>
                        <a:cs typeface="Arial" panose="020B0604020202020204" pitchFamily="34" charset="0"/>
                      </a:endParaRPr>
                    </a:p>
                    <a:p>
                      <a:pPr algn="l"/>
                      <a:r>
                        <a:rPr lang="ru-RU" sz="1200" b="1" i="0" dirty="0">
                          <a:latin typeface="Arial" panose="020B0604020202020204" pitchFamily="34" charset="0"/>
                          <a:cs typeface="Arial" panose="020B0604020202020204" pitchFamily="34" charset="0"/>
                        </a:rPr>
                        <a:t>Производство соковой продукции из фруктов и овощей</a:t>
                      </a:r>
                      <a:endParaRPr lang="x-none" sz="1200" b="1" i="0">
                        <a:latin typeface="Arial" panose="020B0604020202020204" pitchFamily="34" charset="0"/>
                        <a:cs typeface="Arial" panose="020B0604020202020204" pitchFamily="34" charset="0"/>
                      </a:endParaRPr>
                    </a:p>
                  </a:txBody>
                  <a:tcPr marL="180000" marR="0" marT="0" marB="0" anchor="ctr">
                    <a:lnT w="12700" cap="flat" cmpd="sng" algn="ctr">
                      <a:solidFill>
                        <a:schemeClr val="bg1"/>
                      </a:solidFill>
                      <a:prstDash val="solid"/>
                      <a:round/>
                      <a:headEnd type="none" w="med" len="med"/>
                      <a:tailEnd type="none" w="med" len="med"/>
                    </a:lnT>
                    <a:solidFill>
                      <a:srgbClr val="F1F1F1"/>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ru-RU" sz="1200" b="1" i="0" dirty="0">
                          <a:latin typeface="Arial" panose="020B0604020202020204" pitchFamily="34" charset="0"/>
                          <a:cs typeface="Arial" panose="020B0604020202020204" pitchFamily="34" charset="0"/>
                        </a:rPr>
                        <a:t>4482,9</a:t>
                      </a:r>
                    </a:p>
                    <a:p>
                      <a:pPr marL="0" marR="0" lvl="0" indent="0" algn="ctr" defTabSz="914400" rtl="0" eaLnBrk="1" fontAlgn="auto" latinLnBrk="0" hangingPunct="1">
                        <a:lnSpc>
                          <a:spcPct val="100000"/>
                        </a:lnSpc>
                        <a:spcBef>
                          <a:spcPct val="0"/>
                        </a:spcBef>
                        <a:spcAft>
                          <a:spcPct val="0"/>
                        </a:spcAft>
                        <a:buClrTx/>
                        <a:buSzTx/>
                        <a:buFontTx/>
                        <a:buNone/>
                        <a:defRPr/>
                      </a:pPr>
                      <a:endParaRPr lang="ru-RU" sz="1200" b="1" i="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a:pPr>
                      <a:endParaRPr lang="ru-RU" sz="1200" b="1" i="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a:pPr>
                      <a:endParaRPr lang="ru-RU" sz="1200" b="1" i="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defRPr/>
                      </a:pPr>
                      <a:r>
                        <a:rPr lang="ru-RU" sz="1200" b="1" i="0" dirty="0">
                          <a:latin typeface="Arial" panose="020B0604020202020204" pitchFamily="34" charset="0"/>
                          <a:cs typeface="Arial" panose="020B0604020202020204" pitchFamily="34" charset="0"/>
                        </a:rPr>
                        <a:t>200,0</a:t>
                      </a:r>
                      <a:endParaRPr lang="x-none" sz="1200" b="1" i="0">
                        <a:latin typeface="Arial" panose="020B0604020202020204" pitchFamily="34" charset="0"/>
                        <a:cs typeface="Arial" panose="020B0604020202020204" pitchFamily="34" charset="0"/>
                      </a:endParaRPr>
                    </a:p>
                  </a:txBody>
                  <a:tcPr marL="0" marR="0" marT="0" marB="0" anchor="ctr">
                    <a:lnT w="12700" cap="flat" cmpd="sng" algn="ctr">
                      <a:solidFill>
                        <a:schemeClr val="bg1"/>
                      </a:solidFill>
                      <a:prstDash val="solid"/>
                      <a:round/>
                      <a:headEnd type="none" w="med" len="med"/>
                      <a:tailEnd type="none" w="med" len="med"/>
                    </a:lnT>
                    <a:solidFill>
                      <a:srgbClr val="F1F1F1"/>
                    </a:solidFill>
                  </a:tcPr>
                </a:tc>
                <a:tc>
                  <a:txBody>
                    <a:bodyPr/>
                    <a:lstStyle/>
                    <a:p>
                      <a:pPr algn="ctr"/>
                      <a:r>
                        <a:rPr lang="x-none" sz="1200" b="1" i="0">
                          <a:latin typeface="Arial" panose="020B0604020202020204" pitchFamily="34" charset="0"/>
                          <a:cs typeface="Arial" panose="020B0604020202020204" pitchFamily="34" charset="0"/>
                        </a:rPr>
                        <a:t>2021-202</a:t>
                      </a:r>
                      <a:r>
                        <a:rPr lang="ru-RU" sz="1200" b="1" i="0" dirty="0">
                          <a:latin typeface="Arial" panose="020B0604020202020204" pitchFamily="34" charset="0"/>
                          <a:cs typeface="Arial" panose="020B0604020202020204" pitchFamily="34" charset="0"/>
                        </a:rPr>
                        <a:t>5</a:t>
                      </a:r>
                    </a:p>
                    <a:p>
                      <a:pPr algn="ctr"/>
                      <a:endParaRPr lang="ru-RU" sz="1200" b="1" i="0" dirty="0">
                        <a:latin typeface="Arial" panose="020B0604020202020204" pitchFamily="34" charset="0"/>
                        <a:cs typeface="Arial" panose="020B0604020202020204" pitchFamily="34" charset="0"/>
                      </a:endParaRPr>
                    </a:p>
                    <a:p>
                      <a:pPr algn="ctr"/>
                      <a:endParaRPr lang="ru-RU" sz="1200" b="1" i="0" dirty="0">
                        <a:latin typeface="Arial" panose="020B0604020202020204" pitchFamily="34" charset="0"/>
                        <a:cs typeface="Arial" panose="020B0604020202020204" pitchFamily="34" charset="0"/>
                      </a:endParaRPr>
                    </a:p>
                    <a:p>
                      <a:pPr algn="ctr"/>
                      <a:endParaRPr lang="ru-RU" sz="1200" b="1" i="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x-none"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2021-202</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5</a:t>
                      </a:r>
                    </a:p>
                    <a:p>
                      <a:pPr algn="ctr"/>
                      <a:endParaRPr lang="x-none" sz="1200" b="1" i="0">
                        <a:latin typeface="Arial" panose="020B0604020202020204" pitchFamily="34" charset="0"/>
                        <a:cs typeface="Arial" panose="020B0604020202020204" pitchFamily="34" charset="0"/>
                      </a:endParaRPr>
                    </a:p>
                  </a:txBody>
                  <a:tcPr marL="0" marR="0" marT="0" marB="0" anchor="ctr">
                    <a:lnR w="6350" cap="flat" cmpd="sng" algn="ctr">
                      <a:noFill/>
                      <a:prstDash val="sysDash"/>
                      <a:round/>
                      <a:headEnd type="none" w="med" len="med"/>
                      <a:tailEnd type="none" w="med" len="med"/>
                    </a:lnR>
                    <a:lnT w="12700" cap="flat" cmpd="sng" algn="ctr">
                      <a:solidFill>
                        <a:schemeClr val="bg1"/>
                      </a:solidFill>
                      <a:prstDash val="solid"/>
                      <a:round/>
                      <a:headEnd type="none" w="med" len="med"/>
                      <a:tailEnd type="none" w="med" len="med"/>
                    </a:lnT>
                    <a:solidFill>
                      <a:srgbClr val="F1F1F1"/>
                    </a:solidFill>
                  </a:tcPr>
                </a:tc>
                <a:extLst>
                  <a:ext uri="{0D108BD9-81ED-4DB2-BD59-A6C34878D82A}">
                    <a16:rowId xmlns:a16="http://schemas.microsoft.com/office/drawing/2014/main" val="1066187201"/>
                  </a:ext>
                </a:extLst>
              </a:tr>
            </a:tbl>
          </a:graphicData>
        </a:graphic>
      </p:graphicFrame>
      <p:sp>
        <p:nvSpPr>
          <p:cNvPr id="4" name="TextBox 3">
            <a:extLst>
              <a:ext uri="{FF2B5EF4-FFF2-40B4-BE49-F238E27FC236}">
                <a16:creationId xmlns:a16="http://schemas.microsoft.com/office/drawing/2014/main" id="{DFEAC1D7-97FF-AE29-136F-32347288D2C7}"/>
              </a:ext>
            </a:extLst>
          </p:cNvPr>
          <p:cNvSpPr txBox="1"/>
          <p:nvPr/>
        </p:nvSpPr>
        <p:spPr>
          <a:xfrm>
            <a:off x="627016" y="6607261"/>
            <a:ext cx="7317882" cy="123111"/>
          </a:xfrm>
          <a:prstGeom prst="rect">
            <a:avLst/>
          </a:prstGeom>
          <a:noFill/>
        </p:spPr>
        <p:txBody>
          <a:bodyPr wrap="square" lIns="0" tIns="0" rIns="0" bIns="0" rtlCol="0">
            <a:spAutoFit/>
          </a:bodyPr>
          <a:lstStyle/>
          <a:p>
            <a:r>
              <a:rPr lang="x-none" sz="800">
                <a:latin typeface="Arial" panose="020B0604020202020204" pitchFamily="34" charset="0"/>
                <a:cs typeface="Arial" panose="020B0604020202020204" pitchFamily="34" charset="0"/>
              </a:rPr>
              <a:t>ИНВЕСТИЦИОННЫЙ ПРОФИЛЬ </a:t>
            </a:r>
            <a:r>
              <a:rPr lang="ru-RU" sz="800" dirty="0">
                <a:latin typeface="Arial" panose="020B0604020202020204" pitchFamily="34" charset="0"/>
                <a:cs typeface="Arial" panose="020B0604020202020204" pitchFamily="34" charset="0"/>
              </a:rPr>
              <a:t>КАЛАЧЕВСКОГО МУНИЦИПАЛЬНОГО РАЙОНА </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381" y="2193994"/>
            <a:ext cx="36036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381" y="3010559"/>
            <a:ext cx="3603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910361" y="2289717"/>
            <a:ext cx="3159512" cy="646331"/>
          </a:xfrm>
          <a:prstGeom prst="rect">
            <a:avLst/>
          </a:prstGeom>
          <a:noFill/>
        </p:spPr>
        <p:txBody>
          <a:bodyPr wrap="square" rtlCol="0">
            <a:spAutoFit/>
          </a:bodyPr>
          <a:lstStyle/>
          <a:p>
            <a:pPr lvl="0" defTabSz="914400"/>
            <a:r>
              <a:rPr lang="ru-RU" sz="1200" b="1" dirty="0">
                <a:solidFill>
                  <a:prstClr val="black"/>
                </a:solidFill>
                <a:latin typeface="Arial" panose="020B0604020202020204" pitchFamily="34" charset="0"/>
                <a:cs typeface="Arial" panose="020B0604020202020204" pitchFamily="34" charset="0"/>
              </a:rPr>
              <a:t>Производство зерновых культур. Животноводство.</a:t>
            </a:r>
          </a:p>
          <a:p>
            <a:pPr lvl="0" defTabSz="914400"/>
            <a:r>
              <a:rPr lang="ru-RU" sz="1200" b="1" dirty="0">
                <a:solidFill>
                  <a:prstClr val="black"/>
                </a:solidFill>
                <a:latin typeface="Arial" panose="020B0604020202020204" pitchFamily="34" charset="0"/>
                <a:cs typeface="Arial" panose="020B0604020202020204" pitchFamily="34" charset="0"/>
              </a:rPr>
              <a:t>Производство кормовых культур </a:t>
            </a:r>
            <a:endParaRPr lang="x-none" sz="1200"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46979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C8BE5CA0-EDE6-09A9-0CB0-13E930798F6C}"/>
              </a:ext>
            </a:extLst>
          </p:cNvPr>
          <p:cNvSpPr/>
          <p:nvPr/>
        </p:nvSpPr>
        <p:spPr>
          <a:xfrm>
            <a:off x="0" y="0"/>
            <a:ext cx="9906000" cy="6858000"/>
          </a:xfrm>
          <a:prstGeom prst="rect">
            <a:avLst/>
          </a:prstGeom>
          <a:solidFill>
            <a:srgbClr val="F1F1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TextBox 2">
            <a:extLst>
              <a:ext uri="{FF2B5EF4-FFF2-40B4-BE49-F238E27FC236}">
                <a16:creationId xmlns:a16="http://schemas.microsoft.com/office/drawing/2014/main" id="{912D699B-3924-518D-6259-49B5096496FC}"/>
              </a:ext>
            </a:extLst>
          </p:cNvPr>
          <p:cNvSpPr txBox="1"/>
          <p:nvPr/>
        </p:nvSpPr>
        <p:spPr>
          <a:xfrm>
            <a:off x="627016" y="550177"/>
            <a:ext cx="9160580" cy="369332"/>
          </a:xfrm>
          <a:prstGeom prst="rect">
            <a:avLst/>
          </a:prstGeom>
          <a:noFill/>
        </p:spPr>
        <p:txBody>
          <a:bodyPr wrap="square" lIns="0" tIns="0" rIns="0" bIns="0" rtlCol="0">
            <a:spAutoFit/>
          </a:bodyPr>
          <a:lstStyle/>
          <a:p>
            <a:r>
              <a:rPr lang="ru-RU" sz="2400" b="1" dirty="0">
                <a:latin typeface="Arial" panose="020B0604020202020204" pitchFamily="34" charset="0"/>
                <a:cs typeface="Arial" panose="020B0604020202020204" pitchFamily="34" charset="0"/>
              </a:rPr>
              <a:t>ПРОДОЛЖЕНИЕ ПРЕЗЕНТАЦИИ</a:t>
            </a:r>
            <a:endParaRPr lang="x-none" sz="2400" b="1">
              <a:latin typeface="Arial" panose="020B0604020202020204" pitchFamily="34" charset="0"/>
              <a:cs typeface="Arial" panose="020B0604020202020204" pitchFamily="34" charset="0"/>
            </a:endParaRPr>
          </a:p>
        </p:txBody>
      </p:sp>
      <p:pic>
        <p:nvPicPr>
          <p:cNvPr id="5" name="Slide"/>
          <p:cNvPicPr>
            <a:picLocks noChangeAspect="1"/>
          </p:cNvPicPr>
          <p:nvPr/>
        </p:nvPicPr>
        <p:blipFill>
          <a:blip r:embed="rId3"/>
          <a:stretch>
            <a:fillRect/>
          </a:stretch>
        </p:blipFill>
        <p:spPr>
          <a:xfrm>
            <a:off x="0" y="250453"/>
            <a:ext cx="9160580" cy="6345610"/>
          </a:xfrm>
          <a:prstGeom prst="rect">
            <a:avLst/>
          </a:prstGeom>
          <a:solidFill>
            <a:srgbClr val="D1D1D1"/>
          </a:solidFill>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1387" y="108296"/>
            <a:ext cx="1852613"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8231" y="151158"/>
            <a:ext cx="8715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79492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Скругленный прямоугольник 38">
            <a:extLst>
              <a:ext uri="{FF2B5EF4-FFF2-40B4-BE49-F238E27FC236}">
                <a16:creationId xmlns:a16="http://schemas.microsoft.com/office/drawing/2014/main" id="{27DC45EC-6B72-FC57-F6E6-430D336317AA}"/>
              </a:ext>
            </a:extLst>
          </p:cNvPr>
          <p:cNvSpPr/>
          <p:nvPr/>
        </p:nvSpPr>
        <p:spPr>
          <a:xfrm>
            <a:off x="640991" y="2269714"/>
            <a:ext cx="6696511" cy="2510442"/>
          </a:xfrm>
          <a:prstGeom prst="roundRect">
            <a:avLst>
              <a:gd name="adj" fmla="val 16682"/>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Скругленный прямоугольник 39">
            <a:extLst>
              <a:ext uri="{FF2B5EF4-FFF2-40B4-BE49-F238E27FC236}">
                <a16:creationId xmlns:a16="http://schemas.microsoft.com/office/drawing/2014/main" id="{6C471008-A80D-1F1B-BC66-2067DA06313A}"/>
              </a:ext>
            </a:extLst>
          </p:cNvPr>
          <p:cNvSpPr/>
          <p:nvPr/>
        </p:nvSpPr>
        <p:spPr>
          <a:xfrm>
            <a:off x="640991" y="1294985"/>
            <a:ext cx="7078479" cy="775596"/>
          </a:xfrm>
          <a:prstGeom prst="roundRect">
            <a:avLst>
              <a:gd name="adj" fmla="val 3427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ct val="0"/>
              </a:spcBef>
              <a:spcAft>
                <a:spcPct val="0"/>
              </a:spcAft>
              <a:buClrTx/>
              <a:buSzTx/>
              <a:buFontTx/>
              <a:buNone/>
              <a:defRPr/>
            </a:pPr>
            <a:r>
              <a:rPr lang="ru-RU" sz="2400" b="1" noProof="0" dirty="0">
                <a:solidFill>
                  <a:prstClr val="white"/>
                </a:solidFill>
                <a:latin typeface="Arial" panose="020B0604020202020204" pitchFamily="34" charset="0"/>
                <a:cs typeface="Arial" panose="020B0604020202020204" pitchFamily="34" charset="0"/>
              </a:rPr>
              <a:t>НПА В СФЕРЕ ИНВЕСТИЦИОННОЙ ДЕЯТЕЛЬНОСТИ </a:t>
            </a:r>
            <a:endParaRPr lang="ru-RU" sz="2400" b="1" dirty="0">
              <a:solidFill>
                <a:prstClr val="white"/>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12D699B-3924-518D-6259-49B5096496FC}"/>
              </a:ext>
            </a:extLst>
          </p:cNvPr>
          <p:cNvSpPr txBox="1"/>
          <p:nvPr/>
        </p:nvSpPr>
        <p:spPr>
          <a:xfrm>
            <a:off x="627016" y="550177"/>
            <a:ext cx="9160580" cy="430887"/>
          </a:xfrm>
          <a:prstGeom prst="rect">
            <a:avLst/>
          </a:prstGeom>
          <a:noFill/>
        </p:spPr>
        <p:txBody>
          <a:bodyPr wrap="square" lIns="0" tIns="0" rIns="0" bIns="0" rtlCol="0">
            <a:spAutoFit/>
          </a:bodyPr>
          <a:lstStyle/>
          <a:p>
            <a:r>
              <a:rPr lang="ru-RU" sz="2800" b="1" dirty="0">
                <a:latin typeface="Arial" panose="020B0604020202020204" pitchFamily="34" charset="0"/>
                <a:cs typeface="Arial" panose="020B0604020202020204" pitchFamily="34" charset="0"/>
              </a:rPr>
              <a:t>ИНВЕСТИЦИОННАЯ ПОЛИТИКА</a:t>
            </a:r>
          </a:p>
        </p:txBody>
      </p:sp>
      <p:sp>
        <p:nvSpPr>
          <p:cNvPr id="19" name="Номер слайда 50">
            <a:extLst>
              <a:ext uri="{FF2B5EF4-FFF2-40B4-BE49-F238E27FC236}">
                <a16:creationId xmlns:a16="http://schemas.microsoft.com/office/drawing/2014/main" id="{B54F722C-2069-3D02-CFC9-7B8A4D82BD18}"/>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13</a:t>
            </a:fld>
            <a:endParaRPr lang="x-none" sz="800">
              <a:solidFill>
                <a:schemeClr val="tx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D1CBB25-549C-8288-0CB6-AE914774C6FF}"/>
              </a:ext>
            </a:extLst>
          </p:cNvPr>
          <p:cNvSpPr txBox="1"/>
          <p:nvPr/>
        </p:nvSpPr>
        <p:spPr>
          <a:xfrm>
            <a:off x="627016" y="6607261"/>
            <a:ext cx="7317882" cy="123111"/>
          </a:xfrm>
          <a:prstGeom prst="rect">
            <a:avLst/>
          </a:prstGeom>
          <a:noFill/>
        </p:spPr>
        <p:txBody>
          <a:bodyPr wrap="square" lIns="0" tIns="0" rIns="0" bIns="0" rtlCol="0">
            <a:spAutoFit/>
          </a:bodyPr>
          <a:lstStyle/>
          <a:p>
            <a:r>
              <a:rPr lang="ru-RU" sz="800" dirty="0">
                <a:latin typeface="Arial" panose="020B0604020202020204" pitchFamily="34" charset="0"/>
                <a:cs typeface="Arial" panose="020B0604020202020204" pitchFamily="34" charset="0"/>
              </a:rPr>
              <a: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387" y="2418441"/>
            <a:ext cx="360363"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590907" y="2418441"/>
            <a:ext cx="4884234" cy="1477328"/>
          </a:xfrm>
          <a:prstGeom prst="rect">
            <a:avLst/>
          </a:prstGeom>
          <a:noFill/>
        </p:spPr>
        <p:txBody>
          <a:bodyPr wrap="square" rtlCol="0">
            <a:spAutoFit/>
          </a:bodyPr>
          <a:lstStyle/>
          <a:p>
            <a:r>
              <a:rPr lang="ru-RU" dirty="0">
                <a:solidFill>
                  <a:schemeClr val="accent1">
                    <a:lumMod val="50000"/>
                  </a:schemeClr>
                </a:solidFill>
              </a:rPr>
              <a:t>Постановление</a:t>
            </a:r>
          </a:p>
          <a:p>
            <a:r>
              <a:rPr lang="ru-RU" dirty="0">
                <a:solidFill>
                  <a:schemeClr val="accent1">
                    <a:lumMod val="50000"/>
                  </a:schemeClr>
                </a:solidFill>
              </a:rPr>
              <a:t>от 11.04.2024г  №282  «Об организации работы по сопровождению инвестиционных проектов на территории  Калачевского муниципального района Волгоградской области» </a:t>
            </a: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7502" y="46716"/>
            <a:ext cx="1852613"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4419" y="46716"/>
            <a:ext cx="86518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603607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2D699B-3924-518D-6259-49B5096496FC}"/>
              </a:ext>
            </a:extLst>
          </p:cNvPr>
          <p:cNvSpPr txBox="1"/>
          <p:nvPr/>
        </p:nvSpPr>
        <p:spPr>
          <a:xfrm>
            <a:off x="824117" y="579183"/>
            <a:ext cx="9160580" cy="430887"/>
          </a:xfrm>
          <a:prstGeom prst="rect">
            <a:avLst/>
          </a:prstGeom>
          <a:noFill/>
        </p:spPr>
        <p:txBody>
          <a:bodyPr wrap="square" lIns="0" tIns="0" rIns="0" bIns="0" rtlCol="0">
            <a:spAutoFit/>
          </a:bodyPr>
          <a:lstStyle/>
          <a:p>
            <a:r>
              <a:rPr lang="ru-RU" sz="2800" b="1" dirty="0">
                <a:latin typeface="Arial" panose="020B0604020202020204" pitchFamily="34" charset="0"/>
                <a:cs typeface="Arial" panose="020B0604020202020204" pitchFamily="34" charset="0"/>
              </a:rPr>
              <a:t>КОНТАКТЫ</a:t>
            </a:r>
            <a:endParaRPr lang="x-none" sz="2800" b="1">
              <a:latin typeface="Arial" panose="020B0604020202020204" pitchFamily="34" charset="0"/>
              <a:cs typeface="Arial" panose="020B0604020202020204" pitchFamily="34" charset="0"/>
            </a:endParaRPr>
          </a:p>
        </p:txBody>
      </p:sp>
      <p:sp>
        <p:nvSpPr>
          <p:cNvPr id="2" name="Скругленный прямоугольник 1">
            <a:extLst>
              <a:ext uri="{FF2B5EF4-FFF2-40B4-BE49-F238E27FC236}">
                <a16:creationId xmlns:a16="http://schemas.microsoft.com/office/drawing/2014/main" id="{CD619759-1B46-A085-9BEA-16699177FCA2}"/>
              </a:ext>
            </a:extLst>
          </p:cNvPr>
          <p:cNvSpPr/>
          <p:nvPr/>
        </p:nvSpPr>
        <p:spPr>
          <a:xfrm>
            <a:off x="627017" y="163628"/>
            <a:ext cx="757166" cy="273844"/>
          </a:xfrm>
          <a:prstGeom prst="roundRect">
            <a:avLst>
              <a:gd name="adj" fmla="val 50000"/>
            </a:avLst>
          </a:prstGeom>
          <a:solidFill>
            <a:srgbClr val="4756A0"/>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0" rIns="0" bIns="0" rtlCol="0" anchor="ctr"/>
          <a:lstStyle/>
          <a:p>
            <a:r>
              <a:rPr lang="ru-RU" sz="800" b="1" dirty="0">
                <a:solidFill>
                  <a:schemeClr val="bg1"/>
                </a:solidFill>
                <a:latin typeface="Arial" panose="020B0604020202020204" pitchFamily="34" charset="0"/>
                <a:cs typeface="Arial" panose="020B0604020202020204" pitchFamily="34" charset="0"/>
              </a:rPr>
              <a:t>контакты</a:t>
            </a:r>
          </a:p>
        </p:txBody>
      </p:sp>
      <p:sp>
        <p:nvSpPr>
          <p:cNvPr id="19" name="Номер слайда 50">
            <a:extLst>
              <a:ext uri="{FF2B5EF4-FFF2-40B4-BE49-F238E27FC236}">
                <a16:creationId xmlns:a16="http://schemas.microsoft.com/office/drawing/2014/main" id="{B54F722C-2069-3D02-CFC9-7B8A4D82BD18}"/>
              </a:ext>
            </a:extLst>
          </p:cNvPr>
          <p:cNvSpPr>
            <a:spLocks noGrp="1"/>
          </p:cNvSpPr>
          <p:nvPr>
            <p:ph type="sldNum" sz="quarter" idx="12"/>
          </p:nvPr>
        </p:nvSpPr>
        <p:spPr>
          <a:xfrm>
            <a:off x="9059974" y="6607261"/>
            <a:ext cx="727623" cy="123111"/>
          </a:xfrm>
        </p:spPr>
        <p:txBody>
          <a:bodyPr lIns="0" tIns="0" rIns="0" bIns="0" anchor="b"/>
          <a:lstStyle/>
          <a:p>
            <a:fld id="{F3749720-1430-DF46-8A1E-D768C54B98EF}" type="slidenum">
              <a:rPr lang="x-none" sz="800" smtClean="0">
                <a:solidFill>
                  <a:schemeClr val="tx1"/>
                </a:solidFill>
                <a:latin typeface="Arial" panose="020B0604020202020204" pitchFamily="34" charset="0"/>
                <a:cs typeface="Arial" panose="020B0604020202020204" pitchFamily="34" charset="0"/>
              </a:rPr>
              <a:t>14</a:t>
            </a:fld>
            <a:endParaRPr lang="x-none" sz="800">
              <a:solidFill>
                <a:schemeClr val="tx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431947E-13F9-C9BD-AE42-EE617AC7D38A}"/>
              </a:ext>
            </a:extLst>
          </p:cNvPr>
          <p:cNvSpPr txBox="1"/>
          <p:nvPr/>
        </p:nvSpPr>
        <p:spPr>
          <a:xfrm>
            <a:off x="627016" y="6607261"/>
            <a:ext cx="7317882" cy="123111"/>
          </a:xfrm>
          <a:prstGeom prst="rect">
            <a:avLst/>
          </a:prstGeom>
          <a:noFill/>
        </p:spPr>
        <p:txBody>
          <a:bodyPr wrap="square" lIns="0" tIns="0" rIns="0" bIns="0" rtlCol="0">
            <a:spAutoFit/>
          </a:bodyPr>
          <a:lstStyle/>
          <a:p>
            <a:r>
              <a:rPr lang="ru-RU" sz="800" dirty="0">
                <a:latin typeface="Arial" panose="020B0604020202020204" pitchFamily="34" charset="0"/>
                <a:cs typeface="Arial" panose="020B0604020202020204" pitchFamily="34" charset="0"/>
              </a:rPr>
              <a:t>)</a:t>
            </a:r>
          </a:p>
        </p:txBody>
      </p:sp>
      <p:sp>
        <p:nvSpPr>
          <p:cNvPr id="85" name="Скругленный прямоугольник 84">
            <a:extLst>
              <a:ext uri="{FF2B5EF4-FFF2-40B4-BE49-F238E27FC236}">
                <a16:creationId xmlns:a16="http://schemas.microsoft.com/office/drawing/2014/main" id="{77A01B19-E683-72F3-D3D4-F5448CED6AA8}"/>
              </a:ext>
            </a:extLst>
          </p:cNvPr>
          <p:cNvSpPr/>
          <p:nvPr/>
        </p:nvSpPr>
        <p:spPr>
          <a:xfrm>
            <a:off x="5289754" y="1429319"/>
            <a:ext cx="4497842" cy="1530000"/>
          </a:xfrm>
          <a:prstGeom prst="roundRect">
            <a:avLst>
              <a:gd name="adj" fmla="val 15395"/>
            </a:avLst>
          </a:prstGeom>
          <a:noFill/>
          <a:ln>
            <a:solidFill>
              <a:srgbClr val="4756A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a:p>
        </p:txBody>
      </p:sp>
      <p:sp>
        <p:nvSpPr>
          <p:cNvPr id="86" name="TextBox 85">
            <a:extLst>
              <a:ext uri="{FF2B5EF4-FFF2-40B4-BE49-F238E27FC236}">
                <a16:creationId xmlns:a16="http://schemas.microsoft.com/office/drawing/2014/main" id="{C0BA712A-5970-64F3-6AB3-A9390803029C}"/>
              </a:ext>
            </a:extLst>
          </p:cNvPr>
          <p:cNvSpPr txBox="1"/>
          <p:nvPr/>
        </p:nvSpPr>
        <p:spPr>
          <a:xfrm>
            <a:off x="5535562" y="1668575"/>
            <a:ext cx="3367976" cy="169277"/>
          </a:xfrm>
          <a:prstGeom prst="rect">
            <a:avLst/>
          </a:prstGeom>
          <a:noFill/>
        </p:spPr>
        <p:txBody>
          <a:bodyPr wrap="square" lIns="0" tIns="0" rIns="0" bIns="0" rtlCol="0">
            <a:spAutoFit/>
          </a:bodyPr>
          <a:lstStyle/>
          <a:p>
            <a:r>
              <a:rPr lang="ru-RU" sz="1100" b="1" dirty="0">
                <a:solidFill>
                  <a:srgbClr val="4756A0"/>
                </a:solidFill>
                <a:latin typeface="Arial" panose="020B0604020202020204" pitchFamily="34" charset="0"/>
                <a:cs typeface="Arial" panose="020B0604020202020204" pitchFamily="34" charset="0"/>
              </a:rPr>
              <a:t>ИНВЕСТИЦИОННЫЙ УПОЛНОМОЧЕННЫЙ</a:t>
            </a:r>
            <a:endParaRPr lang="x-none" sz="1100" b="1">
              <a:solidFill>
                <a:srgbClr val="4756A0"/>
              </a:solidFill>
              <a:latin typeface="Arial" panose="020B0604020202020204" pitchFamily="34" charset="0"/>
              <a:cs typeface="Arial" panose="020B0604020202020204" pitchFamily="34" charset="0"/>
            </a:endParaRPr>
          </a:p>
        </p:txBody>
      </p:sp>
      <p:pic>
        <p:nvPicPr>
          <p:cNvPr id="87" name="Рисунок 86" descr="Телефонная трубка со сплошной заливкой">
            <a:extLst>
              <a:ext uri="{FF2B5EF4-FFF2-40B4-BE49-F238E27FC236}">
                <a16:creationId xmlns:a16="http://schemas.microsoft.com/office/drawing/2014/main" id="{C6DE0C96-208C-0F2F-280E-020EBEAD16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1045" y="2281921"/>
            <a:ext cx="180000" cy="180000"/>
          </a:xfrm>
          <a:prstGeom prst="rect">
            <a:avLst/>
          </a:prstGeom>
        </p:spPr>
      </p:pic>
      <p:pic>
        <p:nvPicPr>
          <p:cNvPr id="88" name="Рисунок 87" descr="Конверт со сплошной заливкой">
            <a:extLst>
              <a:ext uri="{FF2B5EF4-FFF2-40B4-BE49-F238E27FC236}">
                <a16:creationId xmlns:a16="http://schemas.microsoft.com/office/drawing/2014/main" id="{A5669DE7-103B-5E92-E2C8-863AF13D1F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21045" y="2589827"/>
            <a:ext cx="180000" cy="180000"/>
          </a:xfrm>
          <a:prstGeom prst="rect">
            <a:avLst/>
          </a:prstGeom>
        </p:spPr>
      </p:pic>
      <p:sp>
        <p:nvSpPr>
          <p:cNvPr id="89" name="TextBox 88">
            <a:extLst>
              <a:ext uri="{FF2B5EF4-FFF2-40B4-BE49-F238E27FC236}">
                <a16:creationId xmlns:a16="http://schemas.microsoft.com/office/drawing/2014/main" id="{2B320D37-28CA-43E4-D047-5092F341CFB8}"/>
              </a:ext>
            </a:extLst>
          </p:cNvPr>
          <p:cNvSpPr txBox="1"/>
          <p:nvPr/>
        </p:nvSpPr>
        <p:spPr>
          <a:xfrm>
            <a:off x="5534654" y="2176337"/>
            <a:ext cx="1810830" cy="138499"/>
          </a:xfrm>
          <a:prstGeom prst="rect">
            <a:avLst/>
          </a:prstGeom>
          <a:noFill/>
        </p:spPr>
        <p:txBody>
          <a:bodyPr wrap="square" lIns="0" tIns="0" rIns="0" bIns="0" rtlCol="0">
            <a:spAutoFit/>
          </a:bodyPr>
          <a:lstStyle/>
          <a:p>
            <a:r>
              <a:rPr lang="ru-RU" sz="900" b="1" dirty="0">
                <a:solidFill>
                  <a:srgbClr val="4756A0"/>
                </a:solidFill>
                <a:latin typeface="Arial" panose="020B0604020202020204" pitchFamily="34" charset="0"/>
                <a:cs typeface="Arial" panose="020B0604020202020204" pitchFamily="34" charset="0"/>
              </a:rPr>
              <a:t>Галкин Сергей Геннадьевич </a:t>
            </a:r>
            <a:endParaRPr lang="x-none" sz="900" b="1" dirty="0">
              <a:solidFill>
                <a:srgbClr val="4756A0"/>
              </a:solidFill>
              <a:latin typeface="Arial" panose="020B0604020202020204" pitchFamily="34" charset="0"/>
              <a:cs typeface="Arial" panose="020B0604020202020204" pitchFamily="34" charset="0"/>
            </a:endParaRPr>
          </a:p>
        </p:txBody>
      </p:sp>
      <p:sp>
        <p:nvSpPr>
          <p:cNvPr id="90" name="TextBox 89">
            <a:extLst>
              <a:ext uri="{FF2B5EF4-FFF2-40B4-BE49-F238E27FC236}">
                <a16:creationId xmlns:a16="http://schemas.microsoft.com/office/drawing/2014/main" id="{A5FA2E06-ACD5-D4CA-CA5A-18E45EE13D6C}"/>
              </a:ext>
            </a:extLst>
          </p:cNvPr>
          <p:cNvSpPr txBox="1"/>
          <p:nvPr/>
        </p:nvSpPr>
        <p:spPr>
          <a:xfrm>
            <a:off x="8044994" y="2302671"/>
            <a:ext cx="1209246" cy="138499"/>
          </a:xfrm>
          <a:prstGeom prst="rect">
            <a:avLst/>
          </a:prstGeom>
          <a:noFill/>
        </p:spPr>
        <p:txBody>
          <a:bodyPr wrap="square" lIns="0" tIns="0" rIns="0" bIns="0" rtlCol="0">
            <a:spAutoFit/>
          </a:bodyPr>
          <a:lstStyle/>
          <a:p>
            <a:r>
              <a:rPr lang="ru-RU" sz="900" b="1" dirty="0">
                <a:solidFill>
                  <a:srgbClr val="4756A0"/>
                </a:solidFill>
                <a:latin typeface="Arial" panose="020B0604020202020204" pitchFamily="34" charset="0"/>
                <a:cs typeface="Arial" panose="020B0604020202020204" pitchFamily="34" charset="0"/>
              </a:rPr>
              <a:t>8(8442) 30-61-70</a:t>
            </a:r>
            <a:endParaRPr lang="x-none" sz="900" b="1">
              <a:solidFill>
                <a:srgbClr val="4756A0"/>
              </a:solidFill>
              <a:latin typeface="Arial" panose="020B0604020202020204" pitchFamily="34" charset="0"/>
              <a:cs typeface="Arial" panose="020B0604020202020204" pitchFamily="34" charset="0"/>
            </a:endParaRPr>
          </a:p>
        </p:txBody>
      </p:sp>
      <p:sp>
        <p:nvSpPr>
          <p:cNvPr id="92" name="Скругленный прямоугольник 91">
            <a:extLst>
              <a:ext uri="{FF2B5EF4-FFF2-40B4-BE49-F238E27FC236}">
                <a16:creationId xmlns:a16="http://schemas.microsoft.com/office/drawing/2014/main" id="{43CFB82D-B6E0-4602-D294-1E834D997346}"/>
              </a:ext>
            </a:extLst>
          </p:cNvPr>
          <p:cNvSpPr/>
          <p:nvPr/>
        </p:nvSpPr>
        <p:spPr>
          <a:xfrm>
            <a:off x="738411" y="1065762"/>
            <a:ext cx="4294506" cy="2041574"/>
          </a:xfrm>
          <a:prstGeom prst="roundRect">
            <a:avLst>
              <a:gd name="adj" fmla="val 1739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b="1"/>
          </a:p>
        </p:txBody>
      </p:sp>
      <p:sp>
        <p:nvSpPr>
          <p:cNvPr id="93" name="TextBox 92">
            <a:extLst>
              <a:ext uri="{FF2B5EF4-FFF2-40B4-BE49-F238E27FC236}">
                <a16:creationId xmlns:a16="http://schemas.microsoft.com/office/drawing/2014/main" id="{34C27CBF-BE07-07F1-AC06-BD6A89B9C6B3}"/>
              </a:ext>
            </a:extLst>
          </p:cNvPr>
          <p:cNvSpPr txBox="1"/>
          <p:nvPr/>
        </p:nvSpPr>
        <p:spPr>
          <a:xfrm>
            <a:off x="1002462" y="1299243"/>
            <a:ext cx="3649041" cy="553998"/>
          </a:xfrm>
          <a:prstGeom prst="rect">
            <a:avLst/>
          </a:prstGeom>
          <a:noFill/>
        </p:spPr>
        <p:txBody>
          <a:bodyPr wrap="square" lIns="0" tIns="0" rIns="0" bIns="0" rtlCol="0">
            <a:spAutoFit/>
          </a:bodyPr>
          <a:lstStyle/>
          <a:p>
            <a:r>
              <a:rPr lang="ru-RU" sz="1200" b="1" dirty="0">
                <a:solidFill>
                  <a:schemeClr val="bg1"/>
                </a:solidFill>
                <a:latin typeface="Arial" panose="020B0604020202020204" pitchFamily="34" charset="0"/>
                <a:cs typeface="Arial" panose="020B0604020202020204" pitchFamily="34" charset="0"/>
              </a:rPr>
              <a:t>Автономная некоммерческая организация "Агентство инвестиционного развития Волгоградской области"</a:t>
            </a:r>
            <a:endParaRPr lang="x-none" sz="1200" b="1" dirty="0">
              <a:solidFill>
                <a:schemeClr val="bg1"/>
              </a:solidFill>
              <a:latin typeface="Arial" panose="020B0604020202020204" pitchFamily="34" charset="0"/>
              <a:cs typeface="Arial" panose="020B0604020202020204" pitchFamily="34" charset="0"/>
            </a:endParaRPr>
          </a:p>
        </p:txBody>
      </p:sp>
      <p:sp>
        <p:nvSpPr>
          <p:cNvPr id="94" name="Скругленный прямоугольник 93">
            <a:extLst>
              <a:ext uri="{FF2B5EF4-FFF2-40B4-BE49-F238E27FC236}">
                <a16:creationId xmlns:a16="http://schemas.microsoft.com/office/drawing/2014/main" id="{D0472071-2FCF-B872-4012-3103771D702C}"/>
              </a:ext>
            </a:extLst>
          </p:cNvPr>
          <p:cNvSpPr/>
          <p:nvPr/>
        </p:nvSpPr>
        <p:spPr>
          <a:xfrm>
            <a:off x="824117" y="4847238"/>
            <a:ext cx="4332202" cy="1530000"/>
          </a:xfrm>
          <a:prstGeom prst="roundRect">
            <a:avLst>
              <a:gd name="adj" fmla="val 1739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5" name="Скругленный прямоугольник 94">
            <a:extLst>
              <a:ext uri="{FF2B5EF4-FFF2-40B4-BE49-F238E27FC236}">
                <a16:creationId xmlns:a16="http://schemas.microsoft.com/office/drawing/2014/main" id="{AA2070FC-B2AE-831D-D4F9-D130744CB387}"/>
              </a:ext>
            </a:extLst>
          </p:cNvPr>
          <p:cNvSpPr/>
          <p:nvPr/>
        </p:nvSpPr>
        <p:spPr>
          <a:xfrm>
            <a:off x="755560" y="3188269"/>
            <a:ext cx="4497842" cy="1530000"/>
          </a:xfrm>
          <a:prstGeom prst="roundRect">
            <a:avLst>
              <a:gd name="adj" fmla="val 17397"/>
            </a:avLst>
          </a:prstGeom>
          <a:solidFill>
            <a:srgbClr val="4756A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pic>
        <p:nvPicPr>
          <p:cNvPr id="96" name="Рисунок 95" descr="Маркер со сплошной заливкой">
            <a:extLst>
              <a:ext uri="{FF2B5EF4-FFF2-40B4-BE49-F238E27FC236}">
                <a16:creationId xmlns:a16="http://schemas.microsoft.com/office/drawing/2014/main" id="{AA3C7A9D-0CD2-B002-37C0-492EAB8069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2824" y="2263735"/>
            <a:ext cx="180000" cy="180000"/>
          </a:xfrm>
          <a:prstGeom prst="rect">
            <a:avLst/>
          </a:prstGeom>
        </p:spPr>
      </p:pic>
      <p:pic>
        <p:nvPicPr>
          <p:cNvPr id="97" name="Рисунок 96" descr="Телефонная трубка со сплошной заливкой">
            <a:extLst>
              <a:ext uri="{FF2B5EF4-FFF2-40B4-BE49-F238E27FC236}">
                <a16:creationId xmlns:a16="http://schemas.microsoft.com/office/drawing/2014/main" id="{5FD3091E-30D1-1898-AF91-772644E197F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52759" y="2090593"/>
            <a:ext cx="180000" cy="180000"/>
          </a:xfrm>
          <a:prstGeom prst="rect">
            <a:avLst/>
          </a:prstGeom>
        </p:spPr>
      </p:pic>
      <p:pic>
        <p:nvPicPr>
          <p:cNvPr id="98" name="Рисунок 97" descr="Конверт со сплошной заливкой">
            <a:extLst>
              <a:ext uri="{FF2B5EF4-FFF2-40B4-BE49-F238E27FC236}">
                <a16:creationId xmlns:a16="http://schemas.microsoft.com/office/drawing/2014/main" id="{4731CE34-B72C-34A9-AE0D-CFCA7D786FD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178007" y="2354497"/>
            <a:ext cx="180000" cy="180000"/>
          </a:xfrm>
          <a:prstGeom prst="rect">
            <a:avLst/>
          </a:prstGeom>
        </p:spPr>
      </p:pic>
      <p:sp>
        <p:nvSpPr>
          <p:cNvPr id="99" name="TextBox 98">
            <a:extLst>
              <a:ext uri="{FF2B5EF4-FFF2-40B4-BE49-F238E27FC236}">
                <a16:creationId xmlns:a16="http://schemas.microsoft.com/office/drawing/2014/main" id="{2F2B9486-26DF-374A-FFFA-6392A5B5FAA8}"/>
              </a:ext>
            </a:extLst>
          </p:cNvPr>
          <p:cNvSpPr txBox="1"/>
          <p:nvPr/>
        </p:nvSpPr>
        <p:spPr>
          <a:xfrm>
            <a:off x="1143489" y="2055819"/>
            <a:ext cx="1810830" cy="969496"/>
          </a:xfrm>
          <a:prstGeom prst="rect">
            <a:avLst/>
          </a:prstGeom>
          <a:noFill/>
        </p:spPr>
        <p:txBody>
          <a:bodyPr wrap="square" lIns="0" tIns="0" rIns="0" bIns="0" rtlCol="0">
            <a:spAutoFit/>
          </a:bodyPr>
          <a:lstStyle/>
          <a:p>
            <a:r>
              <a:rPr lang="ru-RU" sz="900" b="1" dirty="0">
                <a:solidFill>
                  <a:schemeClr val="bg1"/>
                </a:solidFill>
                <a:latin typeface="Arial" panose="020B0604020202020204" pitchFamily="34" charset="0"/>
                <a:cs typeface="Arial" panose="020B0604020202020204" pitchFamily="34" charset="0"/>
              </a:rPr>
              <a:t> Юридический адрес: 400012,Волгоградская область. Волгоград, Пр-т им. Маршала Советского союза Г.К.Жукова,3</a:t>
            </a:r>
          </a:p>
          <a:p>
            <a:r>
              <a:rPr lang="ru-RU" sz="900" b="1" dirty="0">
                <a:solidFill>
                  <a:schemeClr val="bg1"/>
                </a:solidFill>
                <a:latin typeface="Arial" panose="020B0604020202020204" pitchFamily="34" charset="0"/>
                <a:cs typeface="Arial" panose="020B0604020202020204" pitchFamily="34" charset="0"/>
              </a:rPr>
              <a:t>Фактический адрес: 400066 Волгоградская область. Волгоград, ул.Волгодонская,3.</a:t>
            </a:r>
            <a:endParaRPr lang="x-none" sz="900" b="1" dirty="0">
              <a:solidFill>
                <a:schemeClr val="bg1"/>
              </a:solidFill>
              <a:latin typeface="Arial" panose="020B0604020202020204" pitchFamily="34" charset="0"/>
              <a:cs typeface="Arial" panose="020B0604020202020204" pitchFamily="34" charset="0"/>
            </a:endParaRPr>
          </a:p>
        </p:txBody>
      </p:sp>
      <p:sp>
        <p:nvSpPr>
          <p:cNvPr id="100" name="TextBox 99">
            <a:extLst>
              <a:ext uri="{FF2B5EF4-FFF2-40B4-BE49-F238E27FC236}">
                <a16:creationId xmlns:a16="http://schemas.microsoft.com/office/drawing/2014/main" id="{5E102E39-639E-3C66-DA5E-C210980FCAF4}"/>
              </a:ext>
            </a:extLst>
          </p:cNvPr>
          <p:cNvSpPr txBox="1"/>
          <p:nvPr/>
        </p:nvSpPr>
        <p:spPr>
          <a:xfrm>
            <a:off x="3401827" y="2055819"/>
            <a:ext cx="1209246" cy="276999"/>
          </a:xfrm>
          <a:prstGeom prst="rect">
            <a:avLst/>
          </a:prstGeom>
          <a:noFill/>
        </p:spPr>
        <p:txBody>
          <a:bodyPr wrap="square" lIns="0" tIns="0" rIns="0" bIns="0" rtlCol="0">
            <a:spAutoFit/>
          </a:bodyPr>
          <a:lstStyle/>
          <a:p>
            <a:r>
              <a:rPr lang="ru-RU" sz="900" b="1" dirty="0">
                <a:solidFill>
                  <a:schemeClr val="bg1"/>
                </a:solidFill>
                <a:latin typeface="Arial" panose="020B0604020202020204" pitchFamily="34" charset="0"/>
                <a:cs typeface="Arial" panose="020B0604020202020204" pitchFamily="34" charset="0"/>
              </a:rPr>
              <a:t>+ 7 (8442) 32-64-80</a:t>
            </a:r>
          </a:p>
          <a:p>
            <a:endParaRPr lang="x-none" sz="900" b="1" dirty="0">
              <a:solidFill>
                <a:schemeClr val="bg1"/>
              </a:solidFill>
              <a:latin typeface="Arial" panose="020B0604020202020204" pitchFamily="34" charset="0"/>
              <a:cs typeface="Arial" panose="020B0604020202020204" pitchFamily="34" charset="0"/>
            </a:endParaRPr>
          </a:p>
        </p:txBody>
      </p:sp>
      <p:sp>
        <p:nvSpPr>
          <p:cNvPr id="101" name="TextBox 100">
            <a:extLst>
              <a:ext uri="{FF2B5EF4-FFF2-40B4-BE49-F238E27FC236}">
                <a16:creationId xmlns:a16="http://schemas.microsoft.com/office/drawing/2014/main" id="{43C4A894-8B64-3AFF-9699-BF3CB1DC5528}"/>
              </a:ext>
            </a:extLst>
          </p:cNvPr>
          <p:cNvSpPr txBox="1"/>
          <p:nvPr/>
        </p:nvSpPr>
        <p:spPr>
          <a:xfrm>
            <a:off x="3469486" y="2367732"/>
            <a:ext cx="1209246" cy="138499"/>
          </a:xfrm>
          <a:prstGeom prst="rect">
            <a:avLst/>
          </a:prstGeom>
          <a:noFill/>
        </p:spPr>
        <p:txBody>
          <a:bodyPr wrap="square" lIns="0" tIns="0" rIns="0" bIns="0" rtlCol="0">
            <a:spAutoFit/>
          </a:bodyPr>
          <a:lstStyle/>
          <a:p>
            <a:r>
              <a:rPr lang="en-US" sz="900" b="1" dirty="0">
                <a:solidFill>
                  <a:schemeClr val="bg1"/>
                </a:solidFill>
                <a:latin typeface="Arial" panose="020B0604020202020204" pitchFamily="34" charset="0"/>
                <a:cs typeface="Arial" panose="020B0604020202020204" pitchFamily="34" charset="0"/>
              </a:rPr>
              <a:t>air@volganet.ru</a:t>
            </a:r>
            <a:endParaRPr lang="x-none" sz="900" b="1" dirty="0">
              <a:solidFill>
                <a:schemeClr val="bg1"/>
              </a:solidFill>
              <a:latin typeface="Arial" panose="020B0604020202020204" pitchFamily="34" charset="0"/>
              <a:cs typeface="Arial" panose="020B0604020202020204" pitchFamily="34" charset="0"/>
            </a:endParaRPr>
          </a:p>
        </p:txBody>
      </p:sp>
      <p:sp>
        <p:nvSpPr>
          <p:cNvPr id="106" name="TextBox 105">
            <a:extLst>
              <a:ext uri="{FF2B5EF4-FFF2-40B4-BE49-F238E27FC236}">
                <a16:creationId xmlns:a16="http://schemas.microsoft.com/office/drawing/2014/main" id="{7CE70322-5299-BAFB-9D25-A77A515063F3}"/>
              </a:ext>
            </a:extLst>
          </p:cNvPr>
          <p:cNvSpPr txBox="1"/>
          <p:nvPr/>
        </p:nvSpPr>
        <p:spPr>
          <a:xfrm>
            <a:off x="1044118" y="3337359"/>
            <a:ext cx="3988800" cy="338554"/>
          </a:xfrm>
          <a:prstGeom prst="rect">
            <a:avLst/>
          </a:prstGeom>
          <a:noFill/>
        </p:spPr>
        <p:txBody>
          <a:bodyPr wrap="square" lIns="0" tIns="0" rIns="0" bIns="0" rtlCol="0">
            <a:spAutoFit/>
          </a:bodyPr>
          <a:lstStyle/>
          <a:p>
            <a:r>
              <a:rPr lang="ru-RU" sz="1100" b="1" dirty="0">
                <a:solidFill>
                  <a:schemeClr val="bg1"/>
                </a:solidFill>
                <a:latin typeface="Arial" panose="020B0604020202020204" pitchFamily="34" charset="0"/>
                <a:cs typeface="Arial" panose="020B0604020202020204" pitchFamily="34" charset="0"/>
              </a:rPr>
              <a:t>Администрация Калачевского муниципального района Волгоградской области </a:t>
            </a:r>
            <a:endParaRPr lang="x-none" sz="1100" b="1">
              <a:solidFill>
                <a:schemeClr val="bg1"/>
              </a:solidFill>
              <a:latin typeface="Arial" panose="020B0604020202020204" pitchFamily="34" charset="0"/>
              <a:cs typeface="Arial" panose="020B0604020202020204" pitchFamily="34" charset="0"/>
            </a:endParaRPr>
          </a:p>
        </p:txBody>
      </p:sp>
      <p:sp>
        <p:nvSpPr>
          <p:cNvPr id="107" name="TextBox 106">
            <a:extLst>
              <a:ext uri="{FF2B5EF4-FFF2-40B4-BE49-F238E27FC236}">
                <a16:creationId xmlns:a16="http://schemas.microsoft.com/office/drawing/2014/main" id="{8B2905DD-B764-4690-38FB-2431D9518D7C}"/>
              </a:ext>
            </a:extLst>
          </p:cNvPr>
          <p:cNvSpPr txBox="1"/>
          <p:nvPr/>
        </p:nvSpPr>
        <p:spPr>
          <a:xfrm>
            <a:off x="1072206" y="5011610"/>
            <a:ext cx="4332201" cy="338554"/>
          </a:xfrm>
          <a:prstGeom prst="rect">
            <a:avLst/>
          </a:prstGeom>
          <a:noFill/>
        </p:spPr>
        <p:txBody>
          <a:bodyPr wrap="square" lIns="0" tIns="0" rIns="0" bIns="0" rtlCol="0">
            <a:spAutoFit/>
          </a:bodyPr>
          <a:lstStyle/>
          <a:p>
            <a:r>
              <a:rPr lang="ru-RU" sz="1100" b="1" dirty="0">
                <a:solidFill>
                  <a:schemeClr val="bg1"/>
                </a:solidFill>
                <a:latin typeface="Arial" panose="020B0604020202020204" pitchFamily="34" charset="0"/>
                <a:cs typeface="Arial" panose="020B0604020202020204" pitchFamily="34" charset="0"/>
              </a:rPr>
              <a:t>ЦЕНТР ПОДДЕРЖКИ ПРЕДПРИНИМАТЕЛЬСТВА</a:t>
            </a:r>
          </a:p>
          <a:p>
            <a:r>
              <a:rPr lang="ru-RU" sz="1100" b="1" dirty="0">
                <a:solidFill>
                  <a:schemeClr val="bg1"/>
                </a:solidFill>
                <a:latin typeface="Arial" panose="020B0604020202020204" pitchFamily="34" charset="0"/>
                <a:cs typeface="Arial" panose="020B0604020202020204" pitchFamily="34" charset="0"/>
              </a:rPr>
              <a:t>ГАУ ВО «Мой бизнес»</a:t>
            </a:r>
            <a:endParaRPr lang="x-none" sz="1100" b="1">
              <a:solidFill>
                <a:schemeClr val="bg1"/>
              </a:solidFill>
              <a:latin typeface="Arial" panose="020B0604020202020204" pitchFamily="34" charset="0"/>
              <a:cs typeface="Arial" panose="020B0604020202020204" pitchFamily="34" charset="0"/>
            </a:endParaRPr>
          </a:p>
        </p:txBody>
      </p:sp>
      <p:sp>
        <p:nvSpPr>
          <p:cNvPr id="108" name="TextBox 107">
            <a:extLst>
              <a:ext uri="{FF2B5EF4-FFF2-40B4-BE49-F238E27FC236}">
                <a16:creationId xmlns:a16="http://schemas.microsoft.com/office/drawing/2014/main" id="{443498F8-1200-3A46-00DC-87A80C8555DD}"/>
              </a:ext>
            </a:extLst>
          </p:cNvPr>
          <p:cNvSpPr txBox="1"/>
          <p:nvPr/>
        </p:nvSpPr>
        <p:spPr>
          <a:xfrm>
            <a:off x="5534653" y="2451328"/>
            <a:ext cx="2095727" cy="276999"/>
          </a:xfrm>
          <a:prstGeom prst="rect">
            <a:avLst/>
          </a:prstGeom>
          <a:noFill/>
        </p:spPr>
        <p:txBody>
          <a:bodyPr wrap="square" lIns="0" tIns="0" rIns="0" bIns="0" rtlCol="0">
            <a:spAutoFit/>
          </a:bodyPr>
          <a:lstStyle/>
          <a:p>
            <a:r>
              <a:rPr lang="ru-RU" sz="900" dirty="0">
                <a:solidFill>
                  <a:srgbClr val="4756A0"/>
                </a:solidFill>
                <a:latin typeface="Arial" panose="020B0604020202020204" pitchFamily="34" charset="0"/>
                <a:cs typeface="Arial" panose="020B0604020202020204" pitchFamily="34" charset="0"/>
              </a:rPr>
              <a:t>Первый заместитель Главы Калачевского муниципального района </a:t>
            </a:r>
            <a:endParaRPr lang="x-none" sz="900">
              <a:solidFill>
                <a:srgbClr val="4756A0"/>
              </a:solidFill>
              <a:latin typeface="Arial" panose="020B0604020202020204" pitchFamily="34" charset="0"/>
              <a:cs typeface="Arial" panose="020B0604020202020204" pitchFamily="34" charset="0"/>
            </a:endParaRPr>
          </a:p>
        </p:txBody>
      </p:sp>
      <p:pic>
        <p:nvPicPr>
          <p:cNvPr id="111" name="Рисунок 110" descr="Маркер со сплошной заливкой">
            <a:extLst>
              <a:ext uri="{FF2B5EF4-FFF2-40B4-BE49-F238E27FC236}">
                <a16:creationId xmlns:a16="http://schemas.microsoft.com/office/drawing/2014/main" id="{92658D91-4F1A-1013-617D-AC88E6FD41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2824" y="3932519"/>
            <a:ext cx="180000" cy="180000"/>
          </a:xfrm>
          <a:prstGeom prst="rect">
            <a:avLst/>
          </a:prstGeom>
        </p:spPr>
      </p:pic>
      <p:pic>
        <p:nvPicPr>
          <p:cNvPr id="112" name="Рисунок 111" descr="Телефонная трубка со сплошной заливкой">
            <a:extLst>
              <a:ext uri="{FF2B5EF4-FFF2-40B4-BE49-F238E27FC236}">
                <a16:creationId xmlns:a16="http://schemas.microsoft.com/office/drawing/2014/main" id="{5944BED6-27AA-8456-5FE5-59D0D2C7183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48307" y="3932519"/>
            <a:ext cx="180000" cy="180000"/>
          </a:xfrm>
          <a:prstGeom prst="rect">
            <a:avLst/>
          </a:prstGeom>
        </p:spPr>
      </p:pic>
      <p:pic>
        <p:nvPicPr>
          <p:cNvPr id="113" name="Рисунок 112" descr="Конверт со сплошной заливкой">
            <a:extLst>
              <a:ext uri="{FF2B5EF4-FFF2-40B4-BE49-F238E27FC236}">
                <a16:creationId xmlns:a16="http://schemas.microsoft.com/office/drawing/2014/main" id="{E947C747-D55E-C59C-CF17-86D66C0DC70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148307" y="4217111"/>
            <a:ext cx="180000" cy="180000"/>
          </a:xfrm>
          <a:prstGeom prst="rect">
            <a:avLst/>
          </a:prstGeom>
        </p:spPr>
      </p:pic>
      <p:sp>
        <p:nvSpPr>
          <p:cNvPr id="114" name="TextBox 113">
            <a:extLst>
              <a:ext uri="{FF2B5EF4-FFF2-40B4-BE49-F238E27FC236}">
                <a16:creationId xmlns:a16="http://schemas.microsoft.com/office/drawing/2014/main" id="{E506FE83-E43F-D5FE-C569-AAFD741095BB}"/>
              </a:ext>
            </a:extLst>
          </p:cNvPr>
          <p:cNvSpPr txBox="1"/>
          <p:nvPr/>
        </p:nvSpPr>
        <p:spPr>
          <a:xfrm>
            <a:off x="1065107" y="3932519"/>
            <a:ext cx="1810830" cy="415498"/>
          </a:xfrm>
          <a:prstGeom prst="rect">
            <a:avLst/>
          </a:prstGeom>
          <a:noFill/>
        </p:spPr>
        <p:txBody>
          <a:bodyPr wrap="square" lIns="0" tIns="0" rIns="0" bIns="0" rtlCol="0">
            <a:spAutoFit/>
          </a:bodyPr>
          <a:lstStyle/>
          <a:p>
            <a:r>
              <a:rPr lang="ru-RU" sz="900" b="1" dirty="0">
                <a:solidFill>
                  <a:schemeClr val="bg1"/>
                </a:solidFill>
                <a:latin typeface="Arial" panose="020B0604020202020204" pitchFamily="34" charset="0"/>
                <a:cs typeface="Arial" panose="020B0604020202020204" pitchFamily="34" charset="0"/>
              </a:rPr>
              <a:t>404503, Россия, Волгоградская область г. Калач-на-Дону, ул. Революционная, 158</a:t>
            </a:r>
            <a:endParaRPr lang="x-none" sz="900" b="1">
              <a:solidFill>
                <a:schemeClr val="bg1"/>
              </a:solidFill>
              <a:latin typeface="Arial" panose="020B0604020202020204" pitchFamily="34" charset="0"/>
              <a:cs typeface="Arial" panose="020B0604020202020204" pitchFamily="34" charset="0"/>
            </a:endParaRPr>
          </a:p>
        </p:txBody>
      </p:sp>
      <p:sp>
        <p:nvSpPr>
          <p:cNvPr id="115" name="TextBox 114">
            <a:extLst>
              <a:ext uri="{FF2B5EF4-FFF2-40B4-BE49-F238E27FC236}">
                <a16:creationId xmlns:a16="http://schemas.microsoft.com/office/drawing/2014/main" id="{50529039-4229-11E7-959A-27667A61D1C6}"/>
              </a:ext>
            </a:extLst>
          </p:cNvPr>
          <p:cNvSpPr txBox="1"/>
          <p:nvPr/>
        </p:nvSpPr>
        <p:spPr>
          <a:xfrm>
            <a:off x="3328307" y="3953269"/>
            <a:ext cx="1704610" cy="138499"/>
          </a:xfrm>
          <a:prstGeom prst="rect">
            <a:avLst/>
          </a:prstGeom>
          <a:noFill/>
        </p:spPr>
        <p:txBody>
          <a:bodyPr wrap="square" lIns="0" tIns="0" rIns="0" bIns="0" rtlCol="0">
            <a:spAutoFit/>
          </a:bodyPr>
          <a:lstStyle/>
          <a:p>
            <a:r>
              <a:rPr lang="ru-RU" sz="900" b="1" dirty="0">
                <a:solidFill>
                  <a:schemeClr val="bg1"/>
                </a:solidFill>
                <a:latin typeface="Arial" panose="020B0604020202020204" pitchFamily="34" charset="0"/>
                <a:cs typeface="Arial" panose="020B0604020202020204" pitchFamily="34" charset="0"/>
              </a:rPr>
              <a:t>+ 7( 84472)5-00-40,5-00-44</a:t>
            </a:r>
            <a:endParaRPr lang="x-none" sz="900" b="1">
              <a:solidFill>
                <a:schemeClr val="bg1"/>
              </a:solidFill>
              <a:latin typeface="Arial" panose="020B0604020202020204" pitchFamily="34" charset="0"/>
              <a:cs typeface="Arial" panose="020B0604020202020204" pitchFamily="34" charset="0"/>
            </a:endParaRPr>
          </a:p>
        </p:txBody>
      </p:sp>
      <p:pic>
        <p:nvPicPr>
          <p:cNvPr id="117" name="Рисунок 116" descr="Маркер со сплошной заливкой">
            <a:extLst>
              <a:ext uri="{FF2B5EF4-FFF2-40B4-BE49-F238E27FC236}">
                <a16:creationId xmlns:a16="http://schemas.microsoft.com/office/drawing/2014/main" id="{7AEB7BDC-832C-9A62-9941-04879F5EA9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2824" y="5612238"/>
            <a:ext cx="180000" cy="180000"/>
          </a:xfrm>
          <a:prstGeom prst="rect">
            <a:avLst/>
          </a:prstGeom>
        </p:spPr>
      </p:pic>
      <p:pic>
        <p:nvPicPr>
          <p:cNvPr id="118" name="Рисунок 117" descr="Телефонная трубка со сплошной заливкой">
            <a:extLst>
              <a:ext uri="{FF2B5EF4-FFF2-40B4-BE49-F238E27FC236}">
                <a16:creationId xmlns:a16="http://schemas.microsoft.com/office/drawing/2014/main" id="{8FD9D260-D463-34A4-718B-C085B76BE1C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48307" y="5612238"/>
            <a:ext cx="180000" cy="180000"/>
          </a:xfrm>
          <a:prstGeom prst="rect">
            <a:avLst/>
          </a:prstGeom>
        </p:spPr>
      </p:pic>
      <p:pic>
        <p:nvPicPr>
          <p:cNvPr id="119" name="Рисунок 118" descr="Конверт со сплошной заливкой">
            <a:extLst>
              <a:ext uri="{FF2B5EF4-FFF2-40B4-BE49-F238E27FC236}">
                <a16:creationId xmlns:a16="http://schemas.microsoft.com/office/drawing/2014/main" id="{1F5CAFCB-AE4F-4EB2-1316-9620E09C53F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186950" y="5909987"/>
            <a:ext cx="180000" cy="180000"/>
          </a:xfrm>
          <a:prstGeom prst="rect">
            <a:avLst/>
          </a:prstGeom>
        </p:spPr>
      </p:pic>
      <p:sp>
        <p:nvSpPr>
          <p:cNvPr id="120" name="TextBox 119">
            <a:extLst>
              <a:ext uri="{FF2B5EF4-FFF2-40B4-BE49-F238E27FC236}">
                <a16:creationId xmlns:a16="http://schemas.microsoft.com/office/drawing/2014/main" id="{9D1CF503-7447-E298-2516-E4BD72457399}"/>
              </a:ext>
            </a:extLst>
          </p:cNvPr>
          <p:cNvSpPr txBox="1"/>
          <p:nvPr/>
        </p:nvSpPr>
        <p:spPr>
          <a:xfrm>
            <a:off x="1156814" y="5632988"/>
            <a:ext cx="1810830" cy="415498"/>
          </a:xfrm>
          <a:prstGeom prst="rect">
            <a:avLst/>
          </a:prstGeom>
          <a:noFill/>
        </p:spPr>
        <p:txBody>
          <a:bodyPr wrap="square" lIns="0" tIns="0" rIns="0" bIns="0" rtlCol="0">
            <a:spAutoFit/>
          </a:bodyPr>
          <a:lstStyle/>
          <a:p>
            <a:r>
              <a:rPr lang="ru-RU" sz="900" b="1" dirty="0">
                <a:solidFill>
                  <a:schemeClr val="bg1"/>
                </a:solidFill>
                <a:latin typeface="Arial" panose="020B0604020202020204" pitchFamily="34" charset="0"/>
                <a:cs typeface="Arial" panose="020B0604020202020204" pitchFamily="34" charset="0"/>
              </a:rPr>
              <a:t>400012,Волгоградская область. Волгоград, Пр-т им. Маршала Советского союза Г.К.Жукова,3</a:t>
            </a:r>
          </a:p>
        </p:txBody>
      </p:sp>
      <p:sp>
        <p:nvSpPr>
          <p:cNvPr id="121" name="TextBox 120">
            <a:extLst>
              <a:ext uri="{FF2B5EF4-FFF2-40B4-BE49-F238E27FC236}">
                <a16:creationId xmlns:a16="http://schemas.microsoft.com/office/drawing/2014/main" id="{7E94770E-689F-2C9E-757E-15C8471B1841}"/>
              </a:ext>
            </a:extLst>
          </p:cNvPr>
          <p:cNvSpPr txBox="1"/>
          <p:nvPr/>
        </p:nvSpPr>
        <p:spPr>
          <a:xfrm>
            <a:off x="3493768" y="5632988"/>
            <a:ext cx="1209246" cy="276999"/>
          </a:xfrm>
          <a:prstGeom prst="rect">
            <a:avLst/>
          </a:prstGeom>
          <a:noFill/>
        </p:spPr>
        <p:txBody>
          <a:bodyPr wrap="square" lIns="0" tIns="0" rIns="0" bIns="0" rtlCol="0">
            <a:spAutoFit/>
          </a:bodyPr>
          <a:lstStyle/>
          <a:p>
            <a:r>
              <a:rPr lang="ru-RU" sz="900" b="1" dirty="0">
                <a:solidFill>
                  <a:schemeClr val="bg1"/>
                </a:solidFill>
                <a:latin typeface="Arial" panose="020B0604020202020204" pitchFamily="34" charset="0"/>
                <a:cs typeface="Arial" panose="020B0604020202020204" pitchFamily="34" charset="0"/>
              </a:rPr>
              <a:t>+ 7 800 302 3 203</a:t>
            </a:r>
          </a:p>
          <a:p>
            <a:r>
              <a:rPr lang="ru-RU" sz="900" b="1" dirty="0">
                <a:solidFill>
                  <a:schemeClr val="bg1"/>
                </a:solidFill>
                <a:latin typeface="Arial" panose="020B0604020202020204" pitchFamily="34" charset="0"/>
                <a:cs typeface="Arial" panose="020B0604020202020204" pitchFamily="34" charset="0"/>
              </a:rPr>
              <a:t>+( 78442) 32-00-05</a:t>
            </a:r>
          </a:p>
        </p:txBody>
      </p:sp>
      <p:sp>
        <p:nvSpPr>
          <p:cNvPr id="122" name="TextBox 121">
            <a:extLst>
              <a:ext uri="{FF2B5EF4-FFF2-40B4-BE49-F238E27FC236}">
                <a16:creationId xmlns:a16="http://schemas.microsoft.com/office/drawing/2014/main" id="{B5340265-A72B-D72A-4088-C5E5C7971A51}"/>
              </a:ext>
            </a:extLst>
          </p:cNvPr>
          <p:cNvSpPr txBox="1"/>
          <p:nvPr/>
        </p:nvSpPr>
        <p:spPr>
          <a:xfrm>
            <a:off x="3493768" y="5923568"/>
            <a:ext cx="1209246" cy="138499"/>
          </a:xfrm>
          <a:prstGeom prst="rect">
            <a:avLst/>
          </a:prstGeom>
          <a:noFill/>
        </p:spPr>
        <p:txBody>
          <a:bodyPr wrap="square" lIns="0" tIns="0" rIns="0" bIns="0" rtlCol="0">
            <a:spAutoFit/>
          </a:bodyPr>
          <a:lstStyle/>
          <a:p>
            <a:r>
              <a:rPr lang="en-US" sz="900" b="1" dirty="0">
                <a:solidFill>
                  <a:schemeClr val="bg1"/>
                </a:solidFill>
                <a:latin typeface="Arial" panose="020B0604020202020204" pitchFamily="34" charset="0"/>
                <a:cs typeface="Arial" panose="020B0604020202020204" pitchFamily="34" charset="0"/>
              </a:rPr>
              <a:t> mb34@volganet.ru</a:t>
            </a:r>
            <a:endParaRPr lang="x-none" sz="900" b="1">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3401827" y="4217111"/>
            <a:ext cx="1631090" cy="800219"/>
          </a:xfrm>
          <a:prstGeom prst="rect">
            <a:avLst/>
          </a:prstGeom>
          <a:noFill/>
        </p:spPr>
        <p:txBody>
          <a:bodyPr wrap="square" rtlCol="0">
            <a:spAutoFit/>
          </a:bodyPr>
          <a:lstStyle/>
          <a:p>
            <a:r>
              <a:rPr lang="en-US" sz="900" b="1" dirty="0">
                <a:solidFill>
                  <a:schemeClr val="bg1"/>
                </a:solidFill>
                <a:latin typeface="Arial" panose="020B0604020202020204" pitchFamily="34" charset="0"/>
                <a:cs typeface="Arial" panose="020B0604020202020204" pitchFamily="34" charset="0"/>
              </a:rPr>
              <a:t>ra_kalach@volganet.ru</a:t>
            </a:r>
          </a:p>
          <a:p>
            <a:endParaRPr lang="en-US" dirty="0"/>
          </a:p>
          <a:p>
            <a:endParaRPr lang="en-US" dirty="0"/>
          </a:p>
        </p:txBody>
      </p:sp>
      <p:sp>
        <p:nvSpPr>
          <p:cNvPr id="6" name="Прямоугольник 5"/>
          <p:cNvSpPr/>
          <p:nvPr/>
        </p:nvSpPr>
        <p:spPr>
          <a:xfrm>
            <a:off x="7919811" y="2552869"/>
            <a:ext cx="2668858" cy="230832"/>
          </a:xfrm>
          <a:prstGeom prst="rect">
            <a:avLst/>
          </a:prstGeom>
        </p:spPr>
        <p:txBody>
          <a:bodyPr wrap="square">
            <a:spAutoFit/>
          </a:bodyPr>
          <a:lstStyle/>
          <a:p>
            <a:r>
              <a:rPr lang="en-US" sz="900" dirty="0">
                <a:solidFill>
                  <a:srgbClr val="4756A0"/>
                </a:solidFill>
                <a:latin typeface="Arial" panose="020B0604020202020204" pitchFamily="34" charset="0"/>
                <a:cs typeface="Arial" panose="020B0604020202020204" pitchFamily="34" charset="0"/>
              </a:rPr>
              <a:t>ra_kalach@volganet.ru</a:t>
            </a:r>
          </a:p>
        </p:txBody>
      </p:sp>
      <p:pic>
        <p:nvPicPr>
          <p:cNvPr id="1126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81679" y="105546"/>
            <a:ext cx="1852613"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69105" y="74728"/>
            <a:ext cx="86518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740920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29072</TotalTime>
  <Words>1644</Words>
  <Application>Microsoft Office PowerPoint</Application>
  <PresentationFormat>Лист A4 (210x297 мм)</PresentationFormat>
  <Paragraphs>345</Paragraphs>
  <Slides>14</Slides>
  <Notes>12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Calibri</vt:lpstr>
      <vt:lpstr>Calibri Light</vt:lpstr>
      <vt:lpstr>Greta Sans Pro</vt:lpstr>
      <vt:lpstr>Rubik</vt:lpstr>
      <vt:lpstr>system-ui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Валерия Гугнина</dc:creator>
  <cp:lastModifiedBy>User</cp:lastModifiedBy>
  <cp:revision>395</cp:revision>
  <dcterms:created xsi:type="dcterms:W3CDTF">2023-11-22T14:19:10Z</dcterms:created>
  <dcterms:modified xsi:type="dcterms:W3CDTF">2026-02-05T11:05:11Z</dcterms:modified>
</cp:coreProperties>
</file>